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diagrams/data3.xml" ContentType="application/vnd.openxmlformats-officedocument.drawingml.diagramData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diagrams/data2.xml" ContentType="application/vnd.openxmlformats-officedocument.drawingml.diagramData+xml"/>
  <Override PartName="/ppt/diagrams/data1.xml" ContentType="application/vnd.openxmlformats-officedocument.drawingml.diagramData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drawing2.xml" ContentType="application/vnd.ms-office.drawingml.diagramDrawing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colors2.xml" ContentType="application/vnd.openxmlformats-officedocument.drawingml.diagramColors+xml"/>
  <Override PartName="/ppt/diagrams/layout3.xml" ContentType="application/vnd.openxmlformats-officedocument.drawingml.diagramLayout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1" r:id="rId2"/>
    <p:sldId id="2562" r:id="rId3"/>
    <p:sldId id="2563" r:id="rId4"/>
    <p:sldId id="2564" r:id="rId5"/>
    <p:sldId id="2565" r:id="rId6"/>
    <p:sldId id="2566" r:id="rId7"/>
    <p:sldId id="2567" r:id="rId8"/>
    <p:sldId id="2568" r:id="rId9"/>
    <p:sldId id="2569" r:id="rId10"/>
    <p:sldId id="2570" r:id="rId11"/>
    <p:sldId id="2571" r:id="rId12"/>
    <p:sldId id="2572" r:id="rId13"/>
    <p:sldId id="2573" r:id="rId14"/>
    <p:sldId id="2574" r:id="rId15"/>
    <p:sldId id="2575" r:id="rId16"/>
    <p:sldId id="2576" r:id="rId17"/>
    <p:sldId id="2577" r:id="rId18"/>
    <p:sldId id="2578" r:id="rId19"/>
    <p:sldId id="2579" r:id="rId20"/>
    <p:sldId id="2580" r:id="rId21"/>
    <p:sldId id="2581" r:id="rId22"/>
    <p:sldId id="2582" r:id="rId23"/>
    <p:sldId id="2583" r:id="rId24"/>
    <p:sldId id="2584" r:id="rId25"/>
    <p:sldId id="2585" r:id="rId2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xplorando Tipos de Dados e Constraints em Bancos de Dados Relacionais" id="{78690562-D028-4125-BCC7-A1F19C3528EF}">
          <p14:sldIdLst>
            <p14:sldId id="2561"/>
            <p14:sldId id="2562"/>
          </p14:sldIdLst>
        </p14:section>
        <p14:section name="Visão geral dos tipos de dados em bancos de dados" id="{CD23AEC4-307B-415F-8D9B-98C80441AE30}">
          <p14:sldIdLst>
            <p14:sldId id="2563"/>
            <p14:sldId id="2564"/>
            <p14:sldId id="2565"/>
          </p14:sldIdLst>
        </p14:section>
        <p14:section name="Comparação detalhada entre tipos de dados: numéricos, texto, data e binários" id="{6E7C7D06-21E6-4C2B-853A-9CFB059A902A}">
          <p14:sldIdLst>
            <p14:sldId id="2566"/>
            <p14:sldId id="2567"/>
            <p14:sldId id="2568"/>
            <p14:sldId id="2569"/>
            <p14:sldId id="2570"/>
          </p14:sldIdLst>
        </p14:section>
        <p14:section name="Uso avançado de tipos especiais: ENUM, SET e JSON" id="{2328E152-1BD1-41A9-AFA1-36B2C9EFFCA0}">
          <p14:sldIdLst>
            <p14:sldId id="2571"/>
            <p14:sldId id="2572"/>
            <p14:sldId id="2573"/>
            <p14:sldId id="2574"/>
          </p14:sldIdLst>
        </p14:section>
        <p14:section name="Principais constraints para integridade e regras de dados" id="{C4092118-E82B-443D-958B-B65A5A69D1FE}">
          <p14:sldIdLst>
            <p14:sldId id="2575"/>
            <p14:sldId id="2576"/>
            <p14:sldId id="2577"/>
            <p14:sldId id="2578"/>
            <p14:sldId id="2579"/>
            <p14:sldId id="2580"/>
          </p14:sldIdLst>
        </p14:section>
        <p14:section name="Boas práticas e exemplos avançados com tipos de dados e constraints" id="{B6F28C38-922B-4764-B152-2ABB2E9CEE66}">
          <p14:sldIdLst>
            <p14:sldId id="2581"/>
            <p14:sldId id="2582"/>
            <p14:sldId id="2583"/>
            <p14:sldId id="2584"/>
          </p14:sldIdLst>
        </p14:section>
        <p14:section name="Conclusão" id="{56A09E03-74D6-4739-BD05-A4233EA5EF02}">
          <p14:sldIdLst>
            <p14:sldId id="258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094" autoAdjust="0"/>
    <p:restoredTop sz="94660"/>
  </p:normalViewPr>
  <p:slideViewPr>
    <p:cSldViewPr snapToGrid="0">
      <p:cViewPr varScale="1">
        <p:scale>
          <a:sx n="70" d="100"/>
          <a:sy n="70" d="100"/>
        </p:scale>
        <p:origin x="475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image" Target="../media/image4.jpe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image" Target="../media/image2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625AA0-0935-4753-8151-7781AF518A07}" type="doc">
      <dgm:prSet loTypeId="urn:microsoft.com/office/officeart/2008/layout/BendingPictureBlocks" loCatId="Pictur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pt-BR"/>
        </a:p>
      </dgm:t>
    </dgm:pt>
    <dgm:pt modelId="{85F94348-C9C4-43EE-B30B-20ADD736D337}">
      <dgm:prSet/>
      <dgm:spPr/>
      <dgm:t>
        <a:bodyPr/>
        <a:lstStyle/>
        <a:p>
          <a:r>
            <a:rPr lang="pt-BR"/>
            <a:t>Tipos Numéricos Básicos</a:t>
          </a:r>
        </a:p>
      </dgm:t>
    </dgm:pt>
    <dgm:pt modelId="{207CACD5-5BCE-4DC5-BA13-030144822262}" type="parTrans" cxnId="{2C3FB655-0A13-452F-AFCB-04638211C9FD}">
      <dgm:prSet/>
      <dgm:spPr/>
      <dgm:t>
        <a:bodyPr/>
        <a:lstStyle/>
        <a:p>
          <a:endParaRPr lang="pt-BR"/>
        </a:p>
      </dgm:t>
    </dgm:pt>
    <dgm:pt modelId="{D4C67276-C09A-4454-A440-C390A8659CE6}" type="sibTrans" cxnId="{2C3FB655-0A13-452F-AFCB-04638211C9FD}">
      <dgm:prSet/>
      <dgm:spPr/>
      <dgm:t>
        <a:bodyPr/>
        <a:lstStyle/>
        <a:p>
          <a:endParaRPr lang="pt-BR"/>
        </a:p>
      </dgm:t>
    </dgm:pt>
    <dgm:pt modelId="{FF3A6853-3DB8-43F4-802A-613BE2C6B17A}">
      <dgm:prSet/>
      <dgm:spPr/>
      <dgm:t>
        <a:bodyPr/>
        <a:lstStyle/>
        <a:p>
          <a:r>
            <a:rPr lang="pt-BR"/>
            <a:t>Os tipos numéricos básicos incluem inteiros e números decimais usados em cálculos e armazenamento.</a:t>
          </a:r>
        </a:p>
      </dgm:t>
    </dgm:pt>
    <dgm:pt modelId="{3E545B69-9370-42A0-B4EB-ED858BFDCB17}" type="parTrans" cxnId="{3F10A583-9E48-4C42-900D-7F44EA69CDA5}">
      <dgm:prSet/>
      <dgm:spPr/>
      <dgm:t>
        <a:bodyPr/>
        <a:lstStyle/>
        <a:p>
          <a:endParaRPr lang="pt-BR"/>
        </a:p>
      </dgm:t>
    </dgm:pt>
    <dgm:pt modelId="{A6185032-4A22-4BE3-A992-EE88A09E8610}" type="sibTrans" cxnId="{3F10A583-9E48-4C42-900D-7F44EA69CDA5}">
      <dgm:prSet/>
      <dgm:spPr/>
      <dgm:t>
        <a:bodyPr/>
        <a:lstStyle/>
        <a:p>
          <a:endParaRPr lang="pt-BR"/>
        </a:p>
      </dgm:t>
    </dgm:pt>
    <dgm:pt modelId="{2726BD5F-1BC1-475F-B153-48D65205A90C}">
      <dgm:prSet/>
      <dgm:spPr/>
      <dgm:t>
        <a:bodyPr/>
        <a:lstStyle/>
        <a:p>
          <a:r>
            <a:rPr lang="pt-BR"/>
            <a:t>Precisão Variável</a:t>
          </a:r>
        </a:p>
      </dgm:t>
    </dgm:pt>
    <dgm:pt modelId="{5DCB00A5-DC5D-4D80-B063-73C25A137984}" type="parTrans" cxnId="{533D6423-43F2-4615-B6BB-F10B159027F6}">
      <dgm:prSet/>
      <dgm:spPr/>
      <dgm:t>
        <a:bodyPr/>
        <a:lstStyle/>
        <a:p>
          <a:endParaRPr lang="pt-BR"/>
        </a:p>
      </dgm:t>
    </dgm:pt>
    <dgm:pt modelId="{09B49A1C-A4C2-4BC8-9E1B-729F3F6CCF25}" type="sibTrans" cxnId="{533D6423-43F2-4615-B6BB-F10B159027F6}">
      <dgm:prSet/>
      <dgm:spPr/>
      <dgm:t>
        <a:bodyPr/>
        <a:lstStyle/>
        <a:p>
          <a:endParaRPr lang="pt-BR"/>
        </a:p>
      </dgm:t>
    </dgm:pt>
    <dgm:pt modelId="{B187147B-DED2-4F20-A35C-37C440460E31}">
      <dgm:prSet/>
      <dgm:spPr/>
      <dgm:t>
        <a:bodyPr/>
        <a:lstStyle/>
        <a:p>
          <a:r>
            <a:rPr lang="pt-BR"/>
            <a:t>A precisão variável permite cálculos exatos ajustando o nível de detalhes numéricos conforme necessário.</a:t>
          </a:r>
        </a:p>
      </dgm:t>
    </dgm:pt>
    <dgm:pt modelId="{EC3619A3-505C-4005-9B70-20BE948FB968}" type="parTrans" cxnId="{84DC631E-6BF7-4037-B038-29D18BE56F2E}">
      <dgm:prSet/>
      <dgm:spPr/>
      <dgm:t>
        <a:bodyPr/>
        <a:lstStyle/>
        <a:p>
          <a:endParaRPr lang="pt-BR"/>
        </a:p>
      </dgm:t>
    </dgm:pt>
    <dgm:pt modelId="{A3C432E9-C39C-4A2A-B2B2-770F176CD72F}" type="sibTrans" cxnId="{84DC631E-6BF7-4037-B038-29D18BE56F2E}">
      <dgm:prSet/>
      <dgm:spPr/>
      <dgm:t>
        <a:bodyPr/>
        <a:lstStyle/>
        <a:p>
          <a:endParaRPr lang="pt-BR"/>
        </a:p>
      </dgm:t>
    </dgm:pt>
    <dgm:pt modelId="{52B49B4A-4A99-4A2C-8277-ECBAAA6AEB54}">
      <dgm:prSet/>
      <dgm:spPr/>
      <dgm:t>
        <a:bodyPr/>
        <a:lstStyle/>
        <a:p>
          <a:r>
            <a:rPr lang="pt-BR"/>
            <a:t>Limites de Tamanho e Precisão</a:t>
          </a:r>
        </a:p>
      </dgm:t>
    </dgm:pt>
    <dgm:pt modelId="{32D5BB95-5176-49BE-93AD-F96F3B43C7DF}" type="parTrans" cxnId="{506ACFDE-BA21-459B-B600-2FE58EFD59D3}">
      <dgm:prSet/>
      <dgm:spPr/>
      <dgm:t>
        <a:bodyPr/>
        <a:lstStyle/>
        <a:p>
          <a:endParaRPr lang="pt-BR"/>
        </a:p>
      </dgm:t>
    </dgm:pt>
    <dgm:pt modelId="{6D3B29C1-B7BE-4FC2-BA62-BF7316C8B2A6}" type="sibTrans" cxnId="{506ACFDE-BA21-459B-B600-2FE58EFD59D3}">
      <dgm:prSet/>
      <dgm:spPr/>
      <dgm:t>
        <a:bodyPr/>
        <a:lstStyle/>
        <a:p>
          <a:endParaRPr lang="pt-BR"/>
        </a:p>
      </dgm:t>
    </dgm:pt>
    <dgm:pt modelId="{6014E0FA-60A7-4419-AA1F-13C5FC50334E}">
      <dgm:prSet/>
      <dgm:spPr/>
      <dgm:t>
        <a:bodyPr/>
        <a:lstStyle/>
        <a:p>
          <a:r>
            <a:rPr lang="pt-BR"/>
            <a:t>Considerar limites de tamanho e precisão é fundamental para armazenagem eficiente e cálculos corretos.</a:t>
          </a:r>
        </a:p>
      </dgm:t>
    </dgm:pt>
    <dgm:pt modelId="{FB100A28-60F6-4180-8EDF-F3FF473F9838}" type="parTrans" cxnId="{200C2EE6-72F5-41BF-8F3E-6BA26C497373}">
      <dgm:prSet/>
      <dgm:spPr/>
      <dgm:t>
        <a:bodyPr/>
        <a:lstStyle/>
        <a:p>
          <a:endParaRPr lang="pt-BR"/>
        </a:p>
      </dgm:t>
    </dgm:pt>
    <dgm:pt modelId="{E66E1544-004A-4574-8413-2A37978845BE}" type="sibTrans" cxnId="{200C2EE6-72F5-41BF-8F3E-6BA26C497373}">
      <dgm:prSet/>
      <dgm:spPr/>
      <dgm:t>
        <a:bodyPr/>
        <a:lstStyle/>
        <a:p>
          <a:endParaRPr lang="pt-BR"/>
        </a:p>
      </dgm:t>
    </dgm:pt>
    <dgm:pt modelId="{503E3107-0547-4CEF-AD8A-B4A54F160519}" type="pres">
      <dgm:prSet presAssocID="{71625AA0-0935-4753-8151-7781AF518A07}" presName="Name0" presStyleCnt="0">
        <dgm:presLayoutVars>
          <dgm:dir/>
          <dgm:resizeHandles/>
        </dgm:presLayoutVars>
      </dgm:prSet>
      <dgm:spPr/>
    </dgm:pt>
    <dgm:pt modelId="{354A988B-BF1C-452F-A363-BA00A619701A}" type="pres">
      <dgm:prSet presAssocID="{85F94348-C9C4-43EE-B30B-20ADD736D337}" presName="composite" presStyleCnt="0"/>
      <dgm:spPr/>
    </dgm:pt>
    <dgm:pt modelId="{B6A3182C-DBFE-4003-AA1E-AC5DAEFAB807}" type="pres">
      <dgm:prSet presAssocID="{85F94348-C9C4-43EE-B30B-20ADD736D337}" presName="rect1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la de negociação do mercado de ações"/>
        </a:ext>
      </dgm:extLst>
    </dgm:pt>
    <dgm:pt modelId="{BF441959-A2E1-441F-9EDF-8A511F3F0EB5}" type="pres">
      <dgm:prSet presAssocID="{85F94348-C9C4-43EE-B30B-20ADD736D337}" presName="rect2" presStyleLbl="node1" presStyleIdx="0" presStyleCnt="3">
        <dgm:presLayoutVars>
          <dgm:bulletEnabled val="1"/>
        </dgm:presLayoutVars>
      </dgm:prSet>
      <dgm:spPr/>
    </dgm:pt>
    <dgm:pt modelId="{F0A374A3-FCF6-4F39-A46E-3E0F0CFD5A02}" type="pres">
      <dgm:prSet presAssocID="{D4C67276-C09A-4454-A440-C390A8659CE6}" presName="sibTrans" presStyleCnt="0"/>
      <dgm:spPr/>
    </dgm:pt>
    <dgm:pt modelId="{19CBF9FF-5FF4-45AB-B7E8-F613698FDF94}" type="pres">
      <dgm:prSet presAssocID="{2726BD5F-1BC1-475F-B153-48D65205A90C}" presName="composite" presStyleCnt="0"/>
      <dgm:spPr/>
    </dgm:pt>
    <dgm:pt modelId="{0345DA0F-9EAA-4A5E-95A2-64CA8BDBEBA8}" type="pres">
      <dgm:prSet presAssocID="{2726BD5F-1BC1-475F-B153-48D65205A90C}" presName="rect1" presStyleLbl="b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arredura real com poeira pesada e arranhõesVEJA MINHAS OUTRAS FOTOS SEMELHANTES:"/>
        </a:ext>
      </dgm:extLst>
    </dgm:pt>
    <dgm:pt modelId="{3FC66826-9BDC-4B96-A723-C0F8B63B4120}" type="pres">
      <dgm:prSet presAssocID="{2726BD5F-1BC1-475F-B153-48D65205A90C}" presName="rect2" presStyleLbl="node1" presStyleIdx="1" presStyleCnt="3">
        <dgm:presLayoutVars>
          <dgm:bulletEnabled val="1"/>
        </dgm:presLayoutVars>
      </dgm:prSet>
      <dgm:spPr/>
    </dgm:pt>
    <dgm:pt modelId="{0F4E1E44-E86F-4645-BD1F-1FA5609A7457}" type="pres">
      <dgm:prSet presAssocID="{09B49A1C-A4C2-4BC8-9E1B-729F3F6CCF25}" presName="sibTrans" presStyleCnt="0"/>
      <dgm:spPr/>
    </dgm:pt>
    <dgm:pt modelId="{6840111F-552D-4DF5-9F75-E363CC86FB3F}" type="pres">
      <dgm:prSet presAssocID="{52B49B4A-4A99-4A2C-8277-ECBAAA6AEB54}" presName="composite" presStyleCnt="0"/>
      <dgm:spPr/>
    </dgm:pt>
    <dgm:pt modelId="{FBB666E8-6BAE-4B92-B34C-670C0D9608EF}" type="pres">
      <dgm:prSet presAssocID="{52B49B4A-4A99-4A2C-8277-ECBAAA6AEB54}" presName="rect1" presStyleLbl="b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xibir gráficos do mercado de ações"/>
        </a:ext>
      </dgm:extLst>
    </dgm:pt>
    <dgm:pt modelId="{EBBD9A9F-AB5F-459D-B28F-65F8218ED496}" type="pres">
      <dgm:prSet presAssocID="{52B49B4A-4A99-4A2C-8277-ECBAAA6AEB54}" presName="rect2" presStyleLbl="node1" presStyleIdx="2" presStyleCnt="3">
        <dgm:presLayoutVars>
          <dgm:bulletEnabled val="1"/>
        </dgm:presLayoutVars>
      </dgm:prSet>
      <dgm:spPr/>
    </dgm:pt>
  </dgm:ptLst>
  <dgm:cxnLst>
    <dgm:cxn modelId="{84DC631E-6BF7-4037-B038-29D18BE56F2E}" srcId="{2726BD5F-1BC1-475F-B153-48D65205A90C}" destId="{B187147B-DED2-4F20-A35C-37C440460E31}" srcOrd="0" destOrd="0" parTransId="{EC3619A3-505C-4005-9B70-20BE948FB968}" sibTransId="{A3C432E9-C39C-4A2A-B2B2-770F176CD72F}"/>
    <dgm:cxn modelId="{533D6423-43F2-4615-B6BB-F10B159027F6}" srcId="{71625AA0-0935-4753-8151-7781AF518A07}" destId="{2726BD5F-1BC1-475F-B153-48D65205A90C}" srcOrd="1" destOrd="0" parTransId="{5DCB00A5-DC5D-4D80-B063-73C25A137984}" sibTransId="{09B49A1C-A4C2-4BC8-9E1B-729F3F6CCF25}"/>
    <dgm:cxn modelId="{2C3FB655-0A13-452F-AFCB-04638211C9FD}" srcId="{71625AA0-0935-4753-8151-7781AF518A07}" destId="{85F94348-C9C4-43EE-B30B-20ADD736D337}" srcOrd="0" destOrd="0" parTransId="{207CACD5-5BCE-4DC5-BA13-030144822262}" sibTransId="{D4C67276-C09A-4454-A440-C390A8659CE6}"/>
    <dgm:cxn modelId="{3F10A583-9E48-4C42-900D-7F44EA69CDA5}" srcId="{85F94348-C9C4-43EE-B30B-20ADD736D337}" destId="{FF3A6853-3DB8-43F4-802A-613BE2C6B17A}" srcOrd="0" destOrd="0" parTransId="{3E545B69-9370-42A0-B4EB-ED858BFDCB17}" sibTransId="{A6185032-4A22-4BE3-A992-EE88A09E8610}"/>
    <dgm:cxn modelId="{6095C0A6-ED05-4980-9393-2293111FA265}" type="presOf" srcId="{85F94348-C9C4-43EE-B30B-20ADD736D337}" destId="{BF441959-A2E1-441F-9EDF-8A511F3F0EB5}" srcOrd="0" destOrd="0" presId="urn:microsoft.com/office/officeart/2008/layout/BendingPictureBlocks"/>
    <dgm:cxn modelId="{3D1221B4-0081-4491-9A20-2084E4BB98E3}" type="presOf" srcId="{6014E0FA-60A7-4419-AA1F-13C5FC50334E}" destId="{EBBD9A9F-AB5F-459D-B28F-65F8218ED496}" srcOrd="0" destOrd="1" presId="urn:microsoft.com/office/officeart/2008/layout/BendingPictureBlocks"/>
    <dgm:cxn modelId="{350AFCC0-0E66-4EB2-98DD-DE7B2AA5FD82}" type="presOf" srcId="{52B49B4A-4A99-4A2C-8277-ECBAAA6AEB54}" destId="{EBBD9A9F-AB5F-459D-B28F-65F8218ED496}" srcOrd="0" destOrd="0" presId="urn:microsoft.com/office/officeart/2008/layout/BendingPictureBlocks"/>
    <dgm:cxn modelId="{5EF2CAC9-774D-4EB7-A3CA-7420670AF043}" type="presOf" srcId="{2726BD5F-1BC1-475F-B153-48D65205A90C}" destId="{3FC66826-9BDC-4B96-A723-C0F8B63B4120}" srcOrd="0" destOrd="0" presId="urn:microsoft.com/office/officeart/2008/layout/BendingPictureBlocks"/>
    <dgm:cxn modelId="{17913DCB-CEB2-4CE6-B1D7-5DD338FD7C98}" type="presOf" srcId="{71625AA0-0935-4753-8151-7781AF518A07}" destId="{503E3107-0547-4CEF-AD8A-B4A54F160519}" srcOrd="0" destOrd="0" presId="urn:microsoft.com/office/officeart/2008/layout/BendingPictureBlocks"/>
    <dgm:cxn modelId="{506ACFDE-BA21-459B-B600-2FE58EFD59D3}" srcId="{71625AA0-0935-4753-8151-7781AF518A07}" destId="{52B49B4A-4A99-4A2C-8277-ECBAAA6AEB54}" srcOrd="2" destOrd="0" parTransId="{32D5BB95-5176-49BE-93AD-F96F3B43C7DF}" sibTransId="{6D3B29C1-B7BE-4FC2-BA62-BF7316C8B2A6}"/>
    <dgm:cxn modelId="{10F6C0E1-38A7-4538-9295-B79D1FD3F23B}" type="presOf" srcId="{B187147B-DED2-4F20-A35C-37C440460E31}" destId="{3FC66826-9BDC-4B96-A723-C0F8B63B4120}" srcOrd="0" destOrd="1" presId="urn:microsoft.com/office/officeart/2008/layout/BendingPictureBlocks"/>
    <dgm:cxn modelId="{200C2EE6-72F5-41BF-8F3E-6BA26C497373}" srcId="{52B49B4A-4A99-4A2C-8277-ECBAAA6AEB54}" destId="{6014E0FA-60A7-4419-AA1F-13C5FC50334E}" srcOrd="0" destOrd="0" parTransId="{FB100A28-60F6-4180-8EDF-F3FF473F9838}" sibTransId="{E66E1544-004A-4574-8413-2A37978845BE}"/>
    <dgm:cxn modelId="{9DED0FF9-3D92-4DEA-B2C6-7DE992E3A8B1}" type="presOf" srcId="{FF3A6853-3DB8-43F4-802A-613BE2C6B17A}" destId="{BF441959-A2E1-441F-9EDF-8A511F3F0EB5}" srcOrd="0" destOrd="1" presId="urn:microsoft.com/office/officeart/2008/layout/BendingPictureBlocks"/>
    <dgm:cxn modelId="{37377A33-298C-4226-87E6-93892D472025}" type="presParOf" srcId="{503E3107-0547-4CEF-AD8A-B4A54F160519}" destId="{354A988B-BF1C-452F-A363-BA00A619701A}" srcOrd="0" destOrd="0" presId="urn:microsoft.com/office/officeart/2008/layout/BendingPictureBlocks"/>
    <dgm:cxn modelId="{CC7216AE-672D-442E-B7D1-F450AEFAF3E5}" type="presParOf" srcId="{354A988B-BF1C-452F-A363-BA00A619701A}" destId="{B6A3182C-DBFE-4003-AA1E-AC5DAEFAB807}" srcOrd="0" destOrd="0" presId="urn:microsoft.com/office/officeart/2008/layout/BendingPictureBlocks"/>
    <dgm:cxn modelId="{60A81DF4-161B-4A42-873B-D1687792F440}" type="presParOf" srcId="{354A988B-BF1C-452F-A363-BA00A619701A}" destId="{BF441959-A2E1-441F-9EDF-8A511F3F0EB5}" srcOrd="1" destOrd="0" presId="urn:microsoft.com/office/officeart/2008/layout/BendingPictureBlocks"/>
    <dgm:cxn modelId="{6188B3C6-261D-4D31-A1D9-B5EDD81D286F}" type="presParOf" srcId="{503E3107-0547-4CEF-AD8A-B4A54F160519}" destId="{F0A374A3-FCF6-4F39-A46E-3E0F0CFD5A02}" srcOrd="1" destOrd="0" presId="urn:microsoft.com/office/officeart/2008/layout/BendingPictureBlocks"/>
    <dgm:cxn modelId="{AFAD11F1-3521-426B-B548-1EBF669DC612}" type="presParOf" srcId="{503E3107-0547-4CEF-AD8A-B4A54F160519}" destId="{19CBF9FF-5FF4-45AB-B7E8-F613698FDF94}" srcOrd="2" destOrd="0" presId="urn:microsoft.com/office/officeart/2008/layout/BendingPictureBlocks"/>
    <dgm:cxn modelId="{02C4C8A2-8B26-4D3D-96B8-F915805CB0CC}" type="presParOf" srcId="{19CBF9FF-5FF4-45AB-B7E8-F613698FDF94}" destId="{0345DA0F-9EAA-4A5E-95A2-64CA8BDBEBA8}" srcOrd="0" destOrd="0" presId="urn:microsoft.com/office/officeart/2008/layout/BendingPictureBlocks"/>
    <dgm:cxn modelId="{0002342F-464F-4E9C-9151-4317D7C62AD5}" type="presParOf" srcId="{19CBF9FF-5FF4-45AB-B7E8-F613698FDF94}" destId="{3FC66826-9BDC-4B96-A723-C0F8B63B4120}" srcOrd="1" destOrd="0" presId="urn:microsoft.com/office/officeart/2008/layout/BendingPictureBlocks"/>
    <dgm:cxn modelId="{4C16E93F-3C32-496D-8D15-42CCB1C175BA}" type="presParOf" srcId="{503E3107-0547-4CEF-AD8A-B4A54F160519}" destId="{0F4E1E44-E86F-4645-BD1F-1FA5609A7457}" srcOrd="3" destOrd="0" presId="urn:microsoft.com/office/officeart/2008/layout/BendingPictureBlocks"/>
    <dgm:cxn modelId="{004866BD-8921-4321-9B52-D015B75AFDBD}" type="presParOf" srcId="{503E3107-0547-4CEF-AD8A-B4A54F160519}" destId="{6840111F-552D-4DF5-9F75-E363CC86FB3F}" srcOrd="4" destOrd="0" presId="urn:microsoft.com/office/officeart/2008/layout/BendingPictureBlocks"/>
    <dgm:cxn modelId="{8EF0679D-0681-4B5C-8C92-F3F28AB5AB38}" type="presParOf" srcId="{6840111F-552D-4DF5-9F75-E363CC86FB3F}" destId="{FBB666E8-6BAE-4B92-B34C-670C0D9608EF}" srcOrd="0" destOrd="0" presId="urn:microsoft.com/office/officeart/2008/layout/BendingPictureBlocks"/>
    <dgm:cxn modelId="{36C0A82E-9230-404A-82E3-81824618B9BB}" type="presParOf" srcId="{6840111F-552D-4DF5-9F75-E363CC86FB3F}" destId="{EBBD9A9F-AB5F-459D-B28F-65F8218ED496}" srcOrd="1" destOrd="0" presId="urn:microsoft.com/office/officeart/2008/layout/BendingPictureBlock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3633E30-0A00-48D5-BE7F-6EDEEF5ADC74}" type="doc">
      <dgm:prSet loTypeId="urn:microsoft.com/office/officeart/2008/layout/BendingPictureBlocks" loCatId="Pictur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pt-BR"/>
        </a:p>
      </dgm:t>
    </dgm:pt>
    <dgm:pt modelId="{26829DF7-5552-4C5F-A6AA-7F2FF58A71F6}">
      <dgm:prSet/>
      <dgm:spPr/>
      <dgm:t>
        <a:bodyPr/>
        <a:lstStyle/>
        <a:p>
          <a:r>
            <a:rPr lang="pt-BR"/>
            <a:t>Tipos de Dados de Data</a:t>
          </a:r>
        </a:p>
      </dgm:t>
    </dgm:pt>
    <dgm:pt modelId="{92CD4E5D-11A8-4C4B-8876-D07F5CF69C24}" type="parTrans" cxnId="{3F16D07A-CB40-4980-89F1-3F5FAD29AC40}">
      <dgm:prSet/>
      <dgm:spPr/>
      <dgm:t>
        <a:bodyPr/>
        <a:lstStyle/>
        <a:p>
          <a:endParaRPr lang="pt-BR"/>
        </a:p>
      </dgm:t>
    </dgm:pt>
    <dgm:pt modelId="{E7977297-1E79-4170-8CED-4776C102339A}" type="sibTrans" cxnId="{3F16D07A-CB40-4980-89F1-3F5FAD29AC40}">
      <dgm:prSet/>
      <dgm:spPr/>
      <dgm:t>
        <a:bodyPr/>
        <a:lstStyle/>
        <a:p>
          <a:endParaRPr lang="pt-BR"/>
        </a:p>
      </dgm:t>
    </dgm:pt>
    <dgm:pt modelId="{A11064CE-E6B5-4FCB-94DB-108AE1A733DB}">
      <dgm:prSet/>
      <dgm:spPr/>
      <dgm:t>
        <a:bodyPr/>
        <a:lstStyle/>
        <a:p>
          <a:r>
            <a:rPr lang="pt-BR"/>
            <a:t>O tipo DATE armazena apenas a data, ideal para registros simples de dias.</a:t>
          </a:r>
        </a:p>
      </dgm:t>
    </dgm:pt>
    <dgm:pt modelId="{1A417FCB-E2FC-491D-BFD3-DA266585F36E}" type="parTrans" cxnId="{9951C5B4-FE05-4F9A-8410-9032EB0EEA7B}">
      <dgm:prSet/>
      <dgm:spPr/>
      <dgm:t>
        <a:bodyPr/>
        <a:lstStyle/>
        <a:p>
          <a:endParaRPr lang="pt-BR"/>
        </a:p>
      </dgm:t>
    </dgm:pt>
    <dgm:pt modelId="{B95CFB76-D9FE-467F-AFE8-2450369A497C}" type="sibTrans" cxnId="{9951C5B4-FE05-4F9A-8410-9032EB0EEA7B}">
      <dgm:prSet/>
      <dgm:spPr/>
      <dgm:t>
        <a:bodyPr/>
        <a:lstStyle/>
        <a:p>
          <a:endParaRPr lang="pt-BR"/>
        </a:p>
      </dgm:t>
    </dgm:pt>
    <dgm:pt modelId="{3A87D1CA-06F5-4E3E-B5A8-3F5852A48235}">
      <dgm:prSet/>
      <dgm:spPr/>
      <dgm:t>
        <a:bodyPr/>
        <a:lstStyle/>
        <a:p>
          <a:r>
            <a:rPr lang="pt-BR"/>
            <a:t>Tipos de Dados de Hora</a:t>
          </a:r>
        </a:p>
      </dgm:t>
    </dgm:pt>
    <dgm:pt modelId="{65CF02AA-23FD-493E-8E38-42E248CBC2A9}" type="parTrans" cxnId="{704BECA3-5414-4470-94AB-F89DEE874CF6}">
      <dgm:prSet/>
      <dgm:spPr/>
      <dgm:t>
        <a:bodyPr/>
        <a:lstStyle/>
        <a:p>
          <a:endParaRPr lang="pt-BR"/>
        </a:p>
      </dgm:t>
    </dgm:pt>
    <dgm:pt modelId="{0F05AD29-6A50-4EE9-8168-BD1E99D94154}" type="sibTrans" cxnId="{704BECA3-5414-4470-94AB-F89DEE874CF6}">
      <dgm:prSet/>
      <dgm:spPr/>
      <dgm:t>
        <a:bodyPr/>
        <a:lstStyle/>
        <a:p>
          <a:endParaRPr lang="pt-BR"/>
        </a:p>
      </dgm:t>
    </dgm:pt>
    <dgm:pt modelId="{5CD0FD8D-AD26-4636-9F7E-20952C7A788D}">
      <dgm:prSet/>
      <dgm:spPr/>
      <dgm:t>
        <a:bodyPr/>
        <a:lstStyle/>
        <a:p>
          <a:r>
            <a:rPr lang="pt-BR"/>
            <a:t>O tipo TIME armazena apenas a hora, útil para marcar horários específicos no dia.</a:t>
          </a:r>
        </a:p>
      </dgm:t>
    </dgm:pt>
    <dgm:pt modelId="{AA16AAC5-1944-4DE3-9EFA-16296B306079}" type="parTrans" cxnId="{0C313357-D841-4B30-8E9C-6A6F1E97D8DB}">
      <dgm:prSet/>
      <dgm:spPr/>
      <dgm:t>
        <a:bodyPr/>
        <a:lstStyle/>
        <a:p>
          <a:endParaRPr lang="pt-BR"/>
        </a:p>
      </dgm:t>
    </dgm:pt>
    <dgm:pt modelId="{0B5499D0-F2F5-4873-B619-0FB97C2D1C8A}" type="sibTrans" cxnId="{0C313357-D841-4B30-8E9C-6A6F1E97D8DB}">
      <dgm:prSet/>
      <dgm:spPr/>
      <dgm:t>
        <a:bodyPr/>
        <a:lstStyle/>
        <a:p>
          <a:endParaRPr lang="pt-BR"/>
        </a:p>
      </dgm:t>
    </dgm:pt>
    <dgm:pt modelId="{C9B57C7E-5B0A-4FB7-8BEF-33EAF8580E57}">
      <dgm:prSet/>
      <dgm:spPr/>
      <dgm:t>
        <a:bodyPr/>
        <a:lstStyle/>
        <a:p>
          <a:r>
            <a:rPr lang="pt-BR"/>
            <a:t>DATETIME e TIMESTAMP</a:t>
          </a:r>
        </a:p>
      </dgm:t>
    </dgm:pt>
    <dgm:pt modelId="{CDE79F99-786D-4E66-9C0B-5938E6B16868}" type="parTrans" cxnId="{6AE46FE8-7756-4210-9E7B-78E47CCBFF4F}">
      <dgm:prSet/>
      <dgm:spPr/>
      <dgm:t>
        <a:bodyPr/>
        <a:lstStyle/>
        <a:p>
          <a:endParaRPr lang="pt-BR"/>
        </a:p>
      </dgm:t>
    </dgm:pt>
    <dgm:pt modelId="{02931553-48D1-4B15-BA40-BE66E3822D21}" type="sibTrans" cxnId="{6AE46FE8-7756-4210-9E7B-78E47CCBFF4F}">
      <dgm:prSet/>
      <dgm:spPr/>
      <dgm:t>
        <a:bodyPr/>
        <a:lstStyle/>
        <a:p>
          <a:endParaRPr lang="pt-BR"/>
        </a:p>
      </dgm:t>
    </dgm:pt>
    <dgm:pt modelId="{6C2F9DE2-561F-4008-B3D9-CFE7AEDFB747}">
      <dgm:prSet/>
      <dgm:spPr/>
      <dgm:t>
        <a:bodyPr/>
        <a:lstStyle/>
        <a:p>
          <a:r>
            <a:rPr lang="pt-BR"/>
            <a:t>DATETIME e TIMESTAMP armazenam data e hora juntas, facilitando o rastreamento temporal preciso.</a:t>
          </a:r>
        </a:p>
      </dgm:t>
    </dgm:pt>
    <dgm:pt modelId="{4513D5EB-60AA-41FF-AAAB-FED46984CF31}" type="parTrans" cxnId="{1458C048-DC6D-49B6-B505-5DCE74A92C30}">
      <dgm:prSet/>
      <dgm:spPr/>
      <dgm:t>
        <a:bodyPr/>
        <a:lstStyle/>
        <a:p>
          <a:endParaRPr lang="pt-BR"/>
        </a:p>
      </dgm:t>
    </dgm:pt>
    <dgm:pt modelId="{37C92E34-66E0-469B-A39B-6F6A5F60E01F}" type="sibTrans" cxnId="{1458C048-DC6D-49B6-B505-5DCE74A92C30}">
      <dgm:prSet/>
      <dgm:spPr/>
      <dgm:t>
        <a:bodyPr/>
        <a:lstStyle/>
        <a:p>
          <a:endParaRPr lang="pt-BR"/>
        </a:p>
      </dgm:t>
    </dgm:pt>
    <dgm:pt modelId="{754A289C-EADC-4F99-B250-6B7E9ABC587B}" type="pres">
      <dgm:prSet presAssocID="{A3633E30-0A00-48D5-BE7F-6EDEEF5ADC74}" presName="Name0" presStyleCnt="0">
        <dgm:presLayoutVars>
          <dgm:dir/>
          <dgm:resizeHandles/>
        </dgm:presLayoutVars>
      </dgm:prSet>
      <dgm:spPr/>
    </dgm:pt>
    <dgm:pt modelId="{4E0FE5B1-11E4-495A-AA4A-E989096E1CF9}" type="pres">
      <dgm:prSet presAssocID="{26829DF7-5552-4C5F-A6AA-7F2FF58A71F6}" presName="composite" presStyleCnt="0"/>
      <dgm:spPr/>
    </dgm:pt>
    <dgm:pt modelId="{C36BA26D-B98C-4423-B0B6-68362222D50E}" type="pres">
      <dgm:prSet presAssocID="{26829DF7-5552-4C5F-A6AA-7F2FF58A71F6}" presName="rect1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Vista lateral de um calendário branco"/>
        </a:ext>
      </dgm:extLst>
    </dgm:pt>
    <dgm:pt modelId="{5E4F5389-34F1-4770-997E-AE1AC4B509B7}" type="pres">
      <dgm:prSet presAssocID="{26829DF7-5552-4C5F-A6AA-7F2FF58A71F6}" presName="rect2" presStyleLbl="node1" presStyleIdx="0" presStyleCnt="3">
        <dgm:presLayoutVars>
          <dgm:bulletEnabled val="1"/>
        </dgm:presLayoutVars>
      </dgm:prSet>
      <dgm:spPr/>
    </dgm:pt>
    <dgm:pt modelId="{4FE14B62-C61E-4C01-86B5-B89C39712B70}" type="pres">
      <dgm:prSet presAssocID="{E7977297-1E79-4170-8CED-4776C102339A}" presName="sibTrans" presStyleCnt="0"/>
      <dgm:spPr/>
    </dgm:pt>
    <dgm:pt modelId="{66CB114B-C7E9-4EB9-959F-42AA06323CC6}" type="pres">
      <dgm:prSet presAssocID="{3A87D1CA-06F5-4E3E-B5A8-3F5852A48235}" presName="composite" presStyleCnt="0"/>
      <dgm:spPr/>
    </dgm:pt>
    <dgm:pt modelId="{D593B993-207A-4776-AE54-C824D5235CA2}" type="pres">
      <dgm:prSet presAssocID="{3A87D1CA-06F5-4E3E-B5A8-3F5852A48235}" presName="rect1" presStyleLbl="b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elógio de meia face em uma parede"/>
        </a:ext>
      </dgm:extLst>
    </dgm:pt>
    <dgm:pt modelId="{CB5D8B91-B4DE-4A8B-BE00-309EFAC30667}" type="pres">
      <dgm:prSet presAssocID="{3A87D1CA-06F5-4E3E-B5A8-3F5852A48235}" presName="rect2" presStyleLbl="node1" presStyleIdx="1" presStyleCnt="3">
        <dgm:presLayoutVars>
          <dgm:bulletEnabled val="1"/>
        </dgm:presLayoutVars>
      </dgm:prSet>
      <dgm:spPr/>
    </dgm:pt>
    <dgm:pt modelId="{0198B3CC-3264-48DC-B446-31B7FF4FBBFF}" type="pres">
      <dgm:prSet presAssocID="{0F05AD29-6A50-4EE9-8168-BD1E99D94154}" presName="sibTrans" presStyleCnt="0"/>
      <dgm:spPr/>
    </dgm:pt>
    <dgm:pt modelId="{66036317-E433-4ED1-ACA5-57AC330D869E}" type="pres">
      <dgm:prSet presAssocID="{C9B57C7E-5B0A-4FB7-8BEF-33EAF8580E57}" presName="composite" presStyleCnt="0"/>
      <dgm:spPr/>
    </dgm:pt>
    <dgm:pt modelId="{6175DF69-6BF6-4FD8-8AAD-DA769E589F68}" type="pres">
      <dgm:prSet presAssocID="{C9B57C7E-5B0A-4FB7-8BEF-33EAF8580E57}" presName="rect1" presStyleLbl="b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nversão de calendário"/>
        </a:ext>
      </dgm:extLst>
    </dgm:pt>
    <dgm:pt modelId="{A358463B-3D18-43F3-8BFC-707A8184044E}" type="pres">
      <dgm:prSet presAssocID="{C9B57C7E-5B0A-4FB7-8BEF-33EAF8580E57}" presName="rect2" presStyleLbl="node1" presStyleIdx="2" presStyleCnt="3">
        <dgm:presLayoutVars>
          <dgm:bulletEnabled val="1"/>
        </dgm:presLayoutVars>
      </dgm:prSet>
      <dgm:spPr/>
    </dgm:pt>
  </dgm:ptLst>
  <dgm:cxnLst>
    <dgm:cxn modelId="{1AA9DC04-AD1C-4A58-BED4-65205C023E60}" type="presOf" srcId="{A11064CE-E6B5-4FCB-94DB-108AE1A733DB}" destId="{5E4F5389-34F1-4770-997E-AE1AC4B509B7}" srcOrd="0" destOrd="1" presId="urn:microsoft.com/office/officeart/2008/layout/BendingPictureBlocks"/>
    <dgm:cxn modelId="{3D5B4905-9053-46EB-A612-49447D1F94F8}" type="presOf" srcId="{A3633E30-0A00-48D5-BE7F-6EDEEF5ADC74}" destId="{754A289C-EADC-4F99-B250-6B7E9ABC587B}" srcOrd="0" destOrd="0" presId="urn:microsoft.com/office/officeart/2008/layout/BendingPictureBlocks"/>
    <dgm:cxn modelId="{63B7190B-DA14-4642-963E-167DD3302F1F}" type="presOf" srcId="{26829DF7-5552-4C5F-A6AA-7F2FF58A71F6}" destId="{5E4F5389-34F1-4770-997E-AE1AC4B509B7}" srcOrd="0" destOrd="0" presId="urn:microsoft.com/office/officeart/2008/layout/BendingPictureBlocks"/>
    <dgm:cxn modelId="{771C2F20-9B54-44F1-AF40-B8472D70A785}" type="presOf" srcId="{5CD0FD8D-AD26-4636-9F7E-20952C7A788D}" destId="{CB5D8B91-B4DE-4A8B-BE00-309EFAC30667}" srcOrd="0" destOrd="1" presId="urn:microsoft.com/office/officeart/2008/layout/BendingPictureBlocks"/>
    <dgm:cxn modelId="{600D395B-6EAE-45A4-8B4C-8283CB001B21}" type="presOf" srcId="{6C2F9DE2-561F-4008-B3D9-CFE7AEDFB747}" destId="{A358463B-3D18-43F3-8BFC-707A8184044E}" srcOrd="0" destOrd="1" presId="urn:microsoft.com/office/officeart/2008/layout/BendingPictureBlocks"/>
    <dgm:cxn modelId="{79616D46-4764-458B-A4E2-0C1481AFE79C}" type="presOf" srcId="{C9B57C7E-5B0A-4FB7-8BEF-33EAF8580E57}" destId="{A358463B-3D18-43F3-8BFC-707A8184044E}" srcOrd="0" destOrd="0" presId="urn:microsoft.com/office/officeart/2008/layout/BendingPictureBlocks"/>
    <dgm:cxn modelId="{1458C048-DC6D-49B6-B505-5DCE74A92C30}" srcId="{C9B57C7E-5B0A-4FB7-8BEF-33EAF8580E57}" destId="{6C2F9DE2-561F-4008-B3D9-CFE7AEDFB747}" srcOrd="0" destOrd="0" parTransId="{4513D5EB-60AA-41FF-AAAB-FED46984CF31}" sibTransId="{37C92E34-66E0-469B-A39B-6F6A5F60E01F}"/>
    <dgm:cxn modelId="{0C313357-D841-4B30-8E9C-6A6F1E97D8DB}" srcId="{3A87D1CA-06F5-4E3E-B5A8-3F5852A48235}" destId="{5CD0FD8D-AD26-4636-9F7E-20952C7A788D}" srcOrd="0" destOrd="0" parTransId="{AA16AAC5-1944-4DE3-9EFA-16296B306079}" sibTransId="{0B5499D0-F2F5-4873-B619-0FB97C2D1C8A}"/>
    <dgm:cxn modelId="{3F16D07A-CB40-4980-89F1-3F5FAD29AC40}" srcId="{A3633E30-0A00-48D5-BE7F-6EDEEF5ADC74}" destId="{26829DF7-5552-4C5F-A6AA-7F2FF58A71F6}" srcOrd="0" destOrd="0" parTransId="{92CD4E5D-11A8-4C4B-8876-D07F5CF69C24}" sibTransId="{E7977297-1E79-4170-8CED-4776C102339A}"/>
    <dgm:cxn modelId="{704BECA3-5414-4470-94AB-F89DEE874CF6}" srcId="{A3633E30-0A00-48D5-BE7F-6EDEEF5ADC74}" destId="{3A87D1CA-06F5-4E3E-B5A8-3F5852A48235}" srcOrd="1" destOrd="0" parTransId="{65CF02AA-23FD-493E-8E38-42E248CBC2A9}" sibTransId="{0F05AD29-6A50-4EE9-8168-BD1E99D94154}"/>
    <dgm:cxn modelId="{9951C5B4-FE05-4F9A-8410-9032EB0EEA7B}" srcId="{26829DF7-5552-4C5F-A6AA-7F2FF58A71F6}" destId="{A11064CE-E6B5-4FCB-94DB-108AE1A733DB}" srcOrd="0" destOrd="0" parTransId="{1A417FCB-E2FC-491D-BFD3-DA266585F36E}" sibTransId="{B95CFB76-D9FE-467F-AFE8-2450369A497C}"/>
    <dgm:cxn modelId="{6AE46FE8-7756-4210-9E7B-78E47CCBFF4F}" srcId="{A3633E30-0A00-48D5-BE7F-6EDEEF5ADC74}" destId="{C9B57C7E-5B0A-4FB7-8BEF-33EAF8580E57}" srcOrd="2" destOrd="0" parTransId="{CDE79F99-786D-4E66-9C0B-5938E6B16868}" sibTransId="{02931553-48D1-4B15-BA40-BE66E3822D21}"/>
    <dgm:cxn modelId="{5AE5CAED-E588-400E-B822-2B530E3E6DAA}" type="presOf" srcId="{3A87D1CA-06F5-4E3E-B5A8-3F5852A48235}" destId="{CB5D8B91-B4DE-4A8B-BE00-309EFAC30667}" srcOrd="0" destOrd="0" presId="urn:microsoft.com/office/officeart/2008/layout/BendingPictureBlocks"/>
    <dgm:cxn modelId="{593B3E49-1CD0-4E1E-BCFA-36E5D4E56A88}" type="presParOf" srcId="{754A289C-EADC-4F99-B250-6B7E9ABC587B}" destId="{4E0FE5B1-11E4-495A-AA4A-E989096E1CF9}" srcOrd="0" destOrd="0" presId="urn:microsoft.com/office/officeart/2008/layout/BendingPictureBlocks"/>
    <dgm:cxn modelId="{7878D546-4F9E-4D03-9CBE-E9D2CB1D069F}" type="presParOf" srcId="{4E0FE5B1-11E4-495A-AA4A-E989096E1CF9}" destId="{C36BA26D-B98C-4423-B0B6-68362222D50E}" srcOrd="0" destOrd="0" presId="urn:microsoft.com/office/officeart/2008/layout/BendingPictureBlocks"/>
    <dgm:cxn modelId="{B69F6437-0CCC-4176-A691-94EFB5CA6BE5}" type="presParOf" srcId="{4E0FE5B1-11E4-495A-AA4A-E989096E1CF9}" destId="{5E4F5389-34F1-4770-997E-AE1AC4B509B7}" srcOrd="1" destOrd="0" presId="urn:microsoft.com/office/officeart/2008/layout/BendingPictureBlocks"/>
    <dgm:cxn modelId="{A930E214-5AD7-47A0-9087-BB9480149885}" type="presParOf" srcId="{754A289C-EADC-4F99-B250-6B7E9ABC587B}" destId="{4FE14B62-C61E-4C01-86B5-B89C39712B70}" srcOrd="1" destOrd="0" presId="urn:microsoft.com/office/officeart/2008/layout/BendingPictureBlocks"/>
    <dgm:cxn modelId="{6AF13C37-13BC-4F2E-9DCC-0FF06A602955}" type="presParOf" srcId="{754A289C-EADC-4F99-B250-6B7E9ABC587B}" destId="{66CB114B-C7E9-4EB9-959F-42AA06323CC6}" srcOrd="2" destOrd="0" presId="urn:microsoft.com/office/officeart/2008/layout/BendingPictureBlocks"/>
    <dgm:cxn modelId="{B75EEA04-B217-4B93-8232-7FE7E95C86E3}" type="presParOf" srcId="{66CB114B-C7E9-4EB9-959F-42AA06323CC6}" destId="{D593B993-207A-4776-AE54-C824D5235CA2}" srcOrd="0" destOrd="0" presId="urn:microsoft.com/office/officeart/2008/layout/BendingPictureBlocks"/>
    <dgm:cxn modelId="{A4A4A537-31FA-46E1-B030-F96CC73E41BC}" type="presParOf" srcId="{66CB114B-C7E9-4EB9-959F-42AA06323CC6}" destId="{CB5D8B91-B4DE-4A8B-BE00-309EFAC30667}" srcOrd="1" destOrd="0" presId="urn:microsoft.com/office/officeart/2008/layout/BendingPictureBlocks"/>
    <dgm:cxn modelId="{285D377C-38E2-4CC0-8543-6B0B4CB977C2}" type="presParOf" srcId="{754A289C-EADC-4F99-B250-6B7E9ABC587B}" destId="{0198B3CC-3264-48DC-B446-31B7FF4FBBFF}" srcOrd="3" destOrd="0" presId="urn:microsoft.com/office/officeart/2008/layout/BendingPictureBlocks"/>
    <dgm:cxn modelId="{73FC212D-C7C1-4DEA-8F0F-EE3DAC19FB7D}" type="presParOf" srcId="{754A289C-EADC-4F99-B250-6B7E9ABC587B}" destId="{66036317-E433-4ED1-ACA5-57AC330D869E}" srcOrd="4" destOrd="0" presId="urn:microsoft.com/office/officeart/2008/layout/BendingPictureBlocks"/>
    <dgm:cxn modelId="{FC3B9614-64E5-4C85-8143-0A88E609395B}" type="presParOf" srcId="{66036317-E433-4ED1-ACA5-57AC330D869E}" destId="{6175DF69-6BF6-4FD8-8AAD-DA769E589F68}" srcOrd="0" destOrd="0" presId="urn:microsoft.com/office/officeart/2008/layout/BendingPictureBlocks"/>
    <dgm:cxn modelId="{4A727C51-7CC7-4601-A6B4-709903D10E1E}" type="presParOf" srcId="{66036317-E433-4ED1-ACA5-57AC330D869E}" destId="{A358463B-3D18-43F3-8BFC-707A8184044E}" srcOrd="1" destOrd="0" presId="urn:microsoft.com/office/officeart/2008/layout/BendingPictureBlock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A8492F-E9B0-45AD-974B-6549BE253E5C}" type="doc">
      <dgm:prSet loTypeId="urn:microsoft.com/office/officeart/2008/layout/BendingPictureBlocks" loCatId="Picture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pt-BR"/>
        </a:p>
      </dgm:t>
    </dgm:pt>
    <dgm:pt modelId="{0DCADDBC-C659-49F0-A53F-D4DDAFFBD5E6}">
      <dgm:prSet/>
      <dgm:spPr/>
      <dgm:t>
        <a:bodyPr/>
        <a:lstStyle/>
        <a:p>
          <a:r>
            <a:rPr lang="pt-BR"/>
            <a:t>Tipos de Dados e Performance</a:t>
          </a:r>
        </a:p>
      </dgm:t>
    </dgm:pt>
    <dgm:pt modelId="{0312B10C-06AB-4DBB-B3A3-99B1FAB96194}" type="parTrans" cxnId="{8F07C05A-8EF2-4723-A1F4-C090BE19BC14}">
      <dgm:prSet/>
      <dgm:spPr/>
      <dgm:t>
        <a:bodyPr/>
        <a:lstStyle/>
        <a:p>
          <a:endParaRPr lang="pt-BR"/>
        </a:p>
      </dgm:t>
    </dgm:pt>
    <dgm:pt modelId="{69F799BE-0708-4029-BB67-12D05D04381C}" type="sibTrans" cxnId="{8F07C05A-8EF2-4723-A1F4-C090BE19BC14}">
      <dgm:prSet/>
      <dgm:spPr/>
      <dgm:t>
        <a:bodyPr/>
        <a:lstStyle/>
        <a:p>
          <a:endParaRPr lang="pt-BR"/>
        </a:p>
      </dgm:t>
    </dgm:pt>
    <dgm:pt modelId="{8AABBDC8-E7B3-45AD-B6AA-52A1E994A1B0}">
      <dgm:prSet/>
      <dgm:spPr/>
      <dgm:t>
        <a:bodyPr/>
        <a:lstStyle/>
        <a:p>
          <a:r>
            <a:rPr lang="pt-BR"/>
            <a:t>A escolha correta dos tipos de dados afeta diretamente a velocidade das operações no banco de dados.</a:t>
          </a:r>
        </a:p>
      </dgm:t>
    </dgm:pt>
    <dgm:pt modelId="{400CCAD2-E07D-4A16-B638-B95E7C548DBC}" type="parTrans" cxnId="{D9B31957-3BB0-4BF1-A3E3-AC644097C10D}">
      <dgm:prSet/>
      <dgm:spPr/>
      <dgm:t>
        <a:bodyPr/>
        <a:lstStyle/>
        <a:p>
          <a:endParaRPr lang="pt-BR"/>
        </a:p>
      </dgm:t>
    </dgm:pt>
    <dgm:pt modelId="{5CE89A5B-9290-4753-AE17-98B74A4AD0D8}" type="sibTrans" cxnId="{D9B31957-3BB0-4BF1-A3E3-AC644097C10D}">
      <dgm:prSet/>
      <dgm:spPr/>
      <dgm:t>
        <a:bodyPr/>
        <a:lstStyle/>
        <a:p>
          <a:endParaRPr lang="pt-BR"/>
        </a:p>
      </dgm:t>
    </dgm:pt>
    <dgm:pt modelId="{6063A24D-EB13-46D7-977A-381B6EDF51E4}">
      <dgm:prSet/>
      <dgm:spPr/>
      <dgm:t>
        <a:bodyPr/>
        <a:lstStyle/>
        <a:p>
          <a:r>
            <a:rPr lang="pt-BR"/>
            <a:t>Constraints e Manutenção</a:t>
          </a:r>
        </a:p>
      </dgm:t>
    </dgm:pt>
    <dgm:pt modelId="{19664C51-105F-44AF-B539-729BE9D5C17B}" type="parTrans" cxnId="{10887009-38EB-4B12-A3CB-3A8295247EF2}">
      <dgm:prSet/>
      <dgm:spPr/>
      <dgm:t>
        <a:bodyPr/>
        <a:lstStyle/>
        <a:p>
          <a:endParaRPr lang="pt-BR"/>
        </a:p>
      </dgm:t>
    </dgm:pt>
    <dgm:pt modelId="{F6D2F035-25A4-4F7C-8439-ACD45BBF4E10}" type="sibTrans" cxnId="{10887009-38EB-4B12-A3CB-3A8295247EF2}">
      <dgm:prSet/>
      <dgm:spPr/>
      <dgm:t>
        <a:bodyPr/>
        <a:lstStyle/>
        <a:p>
          <a:endParaRPr lang="pt-BR"/>
        </a:p>
      </dgm:t>
    </dgm:pt>
    <dgm:pt modelId="{FAD1CA3E-441B-4BA5-8A08-DF429E098CC0}">
      <dgm:prSet/>
      <dgm:spPr/>
      <dgm:t>
        <a:bodyPr/>
        <a:lstStyle/>
        <a:p>
          <a:r>
            <a:rPr lang="pt-BR"/>
            <a:t>Constraints ajudam na integridade dos dados e facilitam a manutenção eficiente dos bancos.</a:t>
          </a:r>
        </a:p>
      </dgm:t>
    </dgm:pt>
    <dgm:pt modelId="{2986E489-68EE-475B-96D6-F9027324D3CB}" type="parTrans" cxnId="{4FF2326C-8E9E-401A-8D5A-078B0B461E14}">
      <dgm:prSet/>
      <dgm:spPr/>
      <dgm:t>
        <a:bodyPr/>
        <a:lstStyle/>
        <a:p>
          <a:endParaRPr lang="pt-BR"/>
        </a:p>
      </dgm:t>
    </dgm:pt>
    <dgm:pt modelId="{056FACB1-F09B-42D3-972D-B604893B2302}" type="sibTrans" cxnId="{4FF2326C-8E9E-401A-8D5A-078B0B461E14}">
      <dgm:prSet/>
      <dgm:spPr/>
      <dgm:t>
        <a:bodyPr/>
        <a:lstStyle/>
        <a:p>
          <a:endParaRPr lang="pt-BR"/>
        </a:p>
      </dgm:t>
    </dgm:pt>
    <dgm:pt modelId="{3D2913D7-65E7-47A5-9C0A-CFA18906C4EE}">
      <dgm:prSet/>
      <dgm:spPr/>
      <dgm:t>
        <a:bodyPr/>
        <a:lstStyle/>
        <a:p>
          <a:r>
            <a:rPr lang="pt-BR"/>
            <a:t>Planejamento para Produção</a:t>
          </a:r>
        </a:p>
      </dgm:t>
    </dgm:pt>
    <dgm:pt modelId="{C8718B87-5071-4806-8B33-45804143F11E}" type="parTrans" cxnId="{3E4831AC-2777-4A38-BFE6-97E2466FBEE0}">
      <dgm:prSet/>
      <dgm:spPr/>
      <dgm:t>
        <a:bodyPr/>
        <a:lstStyle/>
        <a:p>
          <a:endParaRPr lang="pt-BR"/>
        </a:p>
      </dgm:t>
    </dgm:pt>
    <dgm:pt modelId="{6ECB331A-6DD2-4FAE-87E8-593D8D00097F}" type="sibTrans" cxnId="{3E4831AC-2777-4A38-BFE6-97E2466FBEE0}">
      <dgm:prSet/>
      <dgm:spPr/>
      <dgm:t>
        <a:bodyPr/>
        <a:lstStyle/>
        <a:p>
          <a:endParaRPr lang="pt-BR"/>
        </a:p>
      </dgm:t>
    </dgm:pt>
    <dgm:pt modelId="{8111FBCE-A2DF-44EA-91B3-7FAA9AC298D9}">
      <dgm:prSet/>
      <dgm:spPr/>
      <dgm:t>
        <a:bodyPr/>
        <a:lstStyle/>
        <a:p>
          <a:r>
            <a:rPr lang="pt-BR"/>
            <a:t>Planejar cuidadosamente tipos e constraints é fundamental para ambientes produtivos robustos e eficientes.</a:t>
          </a:r>
        </a:p>
      </dgm:t>
    </dgm:pt>
    <dgm:pt modelId="{BEEB6A7A-D575-4E23-B166-378D5C969E63}" type="parTrans" cxnId="{5DE22DFB-5A72-49E7-95BB-9EA7D98CE0DB}">
      <dgm:prSet/>
      <dgm:spPr/>
      <dgm:t>
        <a:bodyPr/>
        <a:lstStyle/>
        <a:p>
          <a:endParaRPr lang="pt-BR"/>
        </a:p>
      </dgm:t>
    </dgm:pt>
    <dgm:pt modelId="{DA617A4C-CA09-4D9C-A9ED-F2F2B9BF039D}" type="sibTrans" cxnId="{5DE22DFB-5A72-49E7-95BB-9EA7D98CE0DB}">
      <dgm:prSet/>
      <dgm:spPr/>
      <dgm:t>
        <a:bodyPr/>
        <a:lstStyle/>
        <a:p>
          <a:endParaRPr lang="pt-BR"/>
        </a:p>
      </dgm:t>
    </dgm:pt>
    <dgm:pt modelId="{C069253F-313C-4292-9F6A-28817C9F6CD9}" type="pres">
      <dgm:prSet presAssocID="{D8A8492F-E9B0-45AD-974B-6549BE253E5C}" presName="Name0" presStyleCnt="0">
        <dgm:presLayoutVars>
          <dgm:dir/>
          <dgm:resizeHandles/>
        </dgm:presLayoutVars>
      </dgm:prSet>
      <dgm:spPr/>
    </dgm:pt>
    <dgm:pt modelId="{16485BC7-58BC-4FC7-8773-50BB495DC1CC}" type="pres">
      <dgm:prSet presAssocID="{0DCADDBC-C659-49F0-A53F-D4DDAFFBD5E6}" presName="composite" presStyleCnt="0"/>
      <dgm:spPr/>
    </dgm:pt>
    <dgm:pt modelId="{0029D44F-C7D2-434C-AE45-A4ED065CFF54}" type="pres">
      <dgm:prSet presAssocID="{0DCADDBC-C659-49F0-A53F-D4DDAFFBD5E6}" presName="rect1" presStyleLbl="b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idor de computação em nuvem"/>
        </a:ext>
      </dgm:extLst>
    </dgm:pt>
    <dgm:pt modelId="{9C1A2673-1D46-46D3-897B-5842A943B76E}" type="pres">
      <dgm:prSet presAssocID="{0DCADDBC-C659-49F0-A53F-D4DDAFFBD5E6}" presName="rect2" presStyleLbl="node1" presStyleIdx="0" presStyleCnt="3">
        <dgm:presLayoutVars>
          <dgm:bulletEnabled val="1"/>
        </dgm:presLayoutVars>
      </dgm:prSet>
      <dgm:spPr/>
    </dgm:pt>
    <dgm:pt modelId="{BC336C96-9391-46E5-9EE1-573E13FE8063}" type="pres">
      <dgm:prSet presAssocID="{69F799BE-0708-4029-BB67-12D05D04381C}" presName="sibTrans" presStyleCnt="0"/>
      <dgm:spPr/>
    </dgm:pt>
    <dgm:pt modelId="{261EDAFC-704A-4EEC-82F4-5D5DC0B1DCF1}" type="pres">
      <dgm:prSet presAssocID="{6063A24D-EB13-46D7-977A-381B6EDF51E4}" presName="composite" presStyleCnt="0"/>
      <dgm:spPr/>
    </dgm:pt>
    <dgm:pt modelId="{F57908EC-E92D-425A-B05F-7FE9E1751C95}" type="pres">
      <dgm:prSet presAssocID="{6063A24D-EB13-46D7-977A-381B6EDF51E4}" presName="rect1" presStyleLbl="b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ocumento com símbolo de ferramentas de reparo em fundo abstrato azul"/>
        </a:ext>
      </dgm:extLst>
    </dgm:pt>
    <dgm:pt modelId="{5B63CAD8-F92C-435C-B75D-72ECE61B6D58}" type="pres">
      <dgm:prSet presAssocID="{6063A24D-EB13-46D7-977A-381B6EDF51E4}" presName="rect2" presStyleLbl="node1" presStyleIdx="1" presStyleCnt="3">
        <dgm:presLayoutVars>
          <dgm:bulletEnabled val="1"/>
        </dgm:presLayoutVars>
      </dgm:prSet>
      <dgm:spPr/>
    </dgm:pt>
    <dgm:pt modelId="{BA842844-E8A1-48D2-B8FE-472383F87A32}" type="pres">
      <dgm:prSet presAssocID="{F6D2F035-25A4-4F7C-8439-ACD45BBF4E10}" presName="sibTrans" presStyleCnt="0"/>
      <dgm:spPr/>
    </dgm:pt>
    <dgm:pt modelId="{0C89A891-C976-4727-8E62-FC23854E33C4}" type="pres">
      <dgm:prSet presAssocID="{3D2913D7-65E7-47A5-9C0A-CFA18906C4EE}" presName="composite" presStyleCnt="0"/>
      <dgm:spPr/>
    </dgm:pt>
    <dgm:pt modelId="{27E5D6EF-C806-4402-94D7-27FCB2577E14}" type="pres">
      <dgm:prSet presAssocID="{3D2913D7-65E7-47A5-9C0A-CFA18906C4EE}" presName="rect1" presStyleLbl="b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Fluxograma de desenho feminino"/>
        </a:ext>
      </dgm:extLst>
    </dgm:pt>
    <dgm:pt modelId="{C7021B7A-40BE-49D5-9FDF-AB58AE7A0059}" type="pres">
      <dgm:prSet presAssocID="{3D2913D7-65E7-47A5-9C0A-CFA18906C4EE}" presName="rect2" presStyleLbl="node1" presStyleIdx="2" presStyleCnt="3">
        <dgm:presLayoutVars>
          <dgm:bulletEnabled val="1"/>
        </dgm:presLayoutVars>
      </dgm:prSet>
      <dgm:spPr/>
    </dgm:pt>
  </dgm:ptLst>
  <dgm:cxnLst>
    <dgm:cxn modelId="{2A309F06-46A0-4055-9994-AEDA9FE465CC}" type="presOf" srcId="{0DCADDBC-C659-49F0-A53F-D4DDAFFBD5E6}" destId="{9C1A2673-1D46-46D3-897B-5842A943B76E}" srcOrd="0" destOrd="0" presId="urn:microsoft.com/office/officeart/2008/layout/BendingPictureBlocks"/>
    <dgm:cxn modelId="{10887009-38EB-4B12-A3CB-3A8295247EF2}" srcId="{D8A8492F-E9B0-45AD-974B-6549BE253E5C}" destId="{6063A24D-EB13-46D7-977A-381B6EDF51E4}" srcOrd="1" destOrd="0" parTransId="{19664C51-105F-44AF-B539-729BE9D5C17B}" sibTransId="{F6D2F035-25A4-4F7C-8439-ACD45BBF4E10}"/>
    <dgm:cxn modelId="{F713B00B-54B1-4EC9-AA9F-47B3B166CEA7}" type="presOf" srcId="{3D2913D7-65E7-47A5-9C0A-CFA18906C4EE}" destId="{C7021B7A-40BE-49D5-9FDF-AB58AE7A0059}" srcOrd="0" destOrd="0" presId="urn:microsoft.com/office/officeart/2008/layout/BendingPictureBlocks"/>
    <dgm:cxn modelId="{4FF2326C-8E9E-401A-8D5A-078B0B461E14}" srcId="{6063A24D-EB13-46D7-977A-381B6EDF51E4}" destId="{FAD1CA3E-441B-4BA5-8A08-DF429E098CC0}" srcOrd="0" destOrd="0" parTransId="{2986E489-68EE-475B-96D6-F9027324D3CB}" sibTransId="{056FACB1-F09B-42D3-972D-B604893B2302}"/>
    <dgm:cxn modelId="{D9B31957-3BB0-4BF1-A3E3-AC644097C10D}" srcId="{0DCADDBC-C659-49F0-A53F-D4DDAFFBD5E6}" destId="{8AABBDC8-E7B3-45AD-B6AA-52A1E994A1B0}" srcOrd="0" destOrd="0" parTransId="{400CCAD2-E07D-4A16-B638-B95E7C548DBC}" sibTransId="{5CE89A5B-9290-4753-AE17-98B74A4AD0D8}"/>
    <dgm:cxn modelId="{8F07C05A-8EF2-4723-A1F4-C090BE19BC14}" srcId="{D8A8492F-E9B0-45AD-974B-6549BE253E5C}" destId="{0DCADDBC-C659-49F0-A53F-D4DDAFFBD5E6}" srcOrd="0" destOrd="0" parTransId="{0312B10C-06AB-4DBB-B3A3-99B1FAB96194}" sibTransId="{69F799BE-0708-4029-BB67-12D05D04381C}"/>
    <dgm:cxn modelId="{79988998-3278-4D0A-83C0-1427EDCF4BE9}" type="presOf" srcId="{8AABBDC8-E7B3-45AD-B6AA-52A1E994A1B0}" destId="{9C1A2673-1D46-46D3-897B-5842A943B76E}" srcOrd="0" destOrd="1" presId="urn:microsoft.com/office/officeart/2008/layout/BendingPictureBlocks"/>
    <dgm:cxn modelId="{5C9BEFA7-828F-42BF-B40B-BD9DF7EE8BE8}" type="presOf" srcId="{6063A24D-EB13-46D7-977A-381B6EDF51E4}" destId="{5B63CAD8-F92C-435C-B75D-72ECE61B6D58}" srcOrd="0" destOrd="0" presId="urn:microsoft.com/office/officeart/2008/layout/BendingPictureBlocks"/>
    <dgm:cxn modelId="{C73480A8-40A1-4D72-8DA6-D6AF7BEE5663}" type="presOf" srcId="{8111FBCE-A2DF-44EA-91B3-7FAA9AC298D9}" destId="{C7021B7A-40BE-49D5-9FDF-AB58AE7A0059}" srcOrd="0" destOrd="1" presId="urn:microsoft.com/office/officeart/2008/layout/BendingPictureBlocks"/>
    <dgm:cxn modelId="{3E4831AC-2777-4A38-BFE6-97E2466FBEE0}" srcId="{D8A8492F-E9B0-45AD-974B-6549BE253E5C}" destId="{3D2913D7-65E7-47A5-9C0A-CFA18906C4EE}" srcOrd="2" destOrd="0" parTransId="{C8718B87-5071-4806-8B33-45804143F11E}" sibTransId="{6ECB331A-6DD2-4FAE-87E8-593D8D00097F}"/>
    <dgm:cxn modelId="{A01D81B9-18B9-4671-ACB1-9F290919914F}" type="presOf" srcId="{FAD1CA3E-441B-4BA5-8A08-DF429E098CC0}" destId="{5B63CAD8-F92C-435C-B75D-72ECE61B6D58}" srcOrd="0" destOrd="1" presId="urn:microsoft.com/office/officeart/2008/layout/BendingPictureBlocks"/>
    <dgm:cxn modelId="{9E8ABFBE-AA32-4A4E-9F4E-BA515F1606AB}" type="presOf" srcId="{D8A8492F-E9B0-45AD-974B-6549BE253E5C}" destId="{C069253F-313C-4292-9F6A-28817C9F6CD9}" srcOrd="0" destOrd="0" presId="urn:microsoft.com/office/officeart/2008/layout/BendingPictureBlocks"/>
    <dgm:cxn modelId="{5DE22DFB-5A72-49E7-95BB-9EA7D98CE0DB}" srcId="{3D2913D7-65E7-47A5-9C0A-CFA18906C4EE}" destId="{8111FBCE-A2DF-44EA-91B3-7FAA9AC298D9}" srcOrd="0" destOrd="0" parTransId="{BEEB6A7A-D575-4E23-B166-378D5C969E63}" sibTransId="{DA617A4C-CA09-4D9C-A9ED-F2F2B9BF039D}"/>
    <dgm:cxn modelId="{FB885027-F639-4DBD-937D-07A5ADCF2451}" type="presParOf" srcId="{C069253F-313C-4292-9F6A-28817C9F6CD9}" destId="{16485BC7-58BC-4FC7-8773-50BB495DC1CC}" srcOrd="0" destOrd="0" presId="urn:microsoft.com/office/officeart/2008/layout/BendingPictureBlocks"/>
    <dgm:cxn modelId="{CBA2A2B8-451A-4E0D-92BD-470CA391CC3D}" type="presParOf" srcId="{16485BC7-58BC-4FC7-8773-50BB495DC1CC}" destId="{0029D44F-C7D2-434C-AE45-A4ED065CFF54}" srcOrd="0" destOrd="0" presId="urn:microsoft.com/office/officeart/2008/layout/BendingPictureBlocks"/>
    <dgm:cxn modelId="{2F5B98F0-4D15-4272-AC4B-236066058625}" type="presParOf" srcId="{16485BC7-58BC-4FC7-8773-50BB495DC1CC}" destId="{9C1A2673-1D46-46D3-897B-5842A943B76E}" srcOrd="1" destOrd="0" presId="urn:microsoft.com/office/officeart/2008/layout/BendingPictureBlocks"/>
    <dgm:cxn modelId="{25B4AD18-F268-4F66-8B15-01C28A4A20BF}" type="presParOf" srcId="{C069253F-313C-4292-9F6A-28817C9F6CD9}" destId="{BC336C96-9391-46E5-9EE1-573E13FE8063}" srcOrd="1" destOrd="0" presId="urn:microsoft.com/office/officeart/2008/layout/BendingPictureBlocks"/>
    <dgm:cxn modelId="{107DE6B9-7E2B-416C-82A2-5E9A624FA321}" type="presParOf" srcId="{C069253F-313C-4292-9F6A-28817C9F6CD9}" destId="{261EDAFC-704A-4EEC-82F4-5D5DC0B1DCF1}" srcOrd="2" destOrd="0" presId="urn:microsoft.com/office/officeart/2008/layout/BendingPictureBlocks"/>
    <dgm:cxn modelId="{E9B6BFCB-C354-4CE6-BCCF-95B88F4C2878}" type="presParOf" srcId="{261EDAFC-704A-4EEC-82F4-5D5DC0B1DCF1}" destId="{F57908EC-E92D-425A-B05F-7FE9E1751C95}" srcOrd="0" destOrd="0" presId="urn:microsoft.com/office/officeart/2008/layout/BendingPictureBlocks"/>
    <dgm:cxn modelId="{8481EDD7-014D-4ACC-8C6A-84FAB21CA247}" type="presParOf" srcId="{261EDAFC-704A-4EEC-82F4-5D5DC0B1DCF1}" destId="{5B63CAD8-F92C-435C-B75D-72ECE61B6D58}" srcOrd="1" destOrd="0" presId="urn:microsoft.com/office/officeart/2008/layout/BendingPictureBlocks"/>
    <dgm:cxn modelId="{3A1952EF-3EEE-4A88-A689-626004DD2AE5}" type="presParOf" srcId="{C069253F-313C-4292-9F6A-28817C9F6CD9}" destId="{BA842844-E8A1-48D2-B8FE-472383F87A32}" srcOrd="3" destOrd="0" presId="urn:microsoft.com/office/officeart/2008/layout/BendingPictureBlocks"/>
    <dgm:cxn modelId="{216B0AF8-A7E2-4686-A6DA-0C02A0524BE6}" type="presParOf" srcId="{C069253F-313C-4292-9F6A-28817C9F6CD9}" destId="{0C89A891-C976-4727-8E62-FC23854E33C4}" srcOrd="4" destOrd="0" presId="urn:microsoft.com/office/officeart/2008/layout/BendingPictureBlocks"/>
    <dgm:cxn modelId="{46BAA9AF-CEE8-4ED3-82E7-4B2B37CB962B}" type="presParOf" srcId="{0C89A891-C976-4727-8E62-FC23854E33C4}" destId="{27E5D6EF-C806-4402-94D7-27FCB2577E14}" srcOrd="0" destOrd="0" presId="urn:microsoft.com/office/officeart/2008/layout/BendingPictureBlocks"/>
    <dgm:cxn modelId="{080FE382-9A22-4848-9110-9D46B630FD2C}" type="presParOf" srcId="{0C89A891-C976-4727-8E62-FC23854E33C4}" destId="{C7021B7A-40BE-49D5-9FDF-AB58AE7A0059}" srcOrd="1" destOrd="0" presId="urn:microsoft.com/office/officeart/2008/layout/BendingPictureBlock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A3182C-DBFE-4003-AA1E-AC5DAEFAB807}">
      <dsp:nvSpPr>
        <dsp:cNvPr id="0" name=""/>
        <dsp:cNvSpPr/>
      </dsp:nvSpPr>
      <dsp:spPr>
        <a:xfrm>
          <a:off x="1261859" y="1214694"/>
          <a:ext cx="2146145" cy="18050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441959-A2E1-441F-9EDF-8A511F3F0EB5}">
      <dsp:nvSpPr>
        <dsp:cNvPr id="0" name=""/>
        <dsp:cNvSpPr/>
      </dsp:nvSpPr>
      <dsp:spPr>
        <a:xfrm>
          <a:off x="462343" y="1973509"/>
          <a:ext cx="1163134" cy="1163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/>
            <a:t>Tipos Numéricos Básicos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800" kern="1200"/>
            <a:t>Os tipos numéricos básicos incluem inteiros e números decimais usados em cálculos e armazenamento.</a:t>
          </a:r>
        </a:p>
      </dsp:txBody>
      <dsp:txXfrm>
        <a:off x="462343" y="1973509"/>
        <a:ext cx="1163134" cy="1163134"/>
      </dsp:txXfrm>
    </dsp:sp>
    <dsp:sp modelId="{0345DA0F-9EAA-4A5E-95A2-64CA8BDBEBA8}">
      <dsp:nvSpPr>
        <dsp:cNvPr id="0" name=""/>
        <dsp:cNvSpPr/>
      </dsp:nvSpPr>
      <dsp:spPr>
        <a:xfrm>
          <a:off x="4584485" y="1214694"/>
          <a:ext cx="2146145" cy="1805061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C66826-9BDC-4B96-A723-C0F8B63B4120}">
      <dsp:nvSpPr>
        <dsp:cNvPr id="0" name=""/>
        <dsp:cNvSpPr/>
      </dsp:nvSpPr>
      <dsp:spPr>
        <a:xfrm>
          <a:off x="3784969" y="1973509"/>
          <a:ext cx="1163134" cy="1163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/>
            <a:t>Precisão Variável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800" kern="1200"/>
            <a:t>A precisão variável permite cálculos exatos ajustando o nível de detalhes numéricos conforme necessário.</a:t>
          </a:r>
        </a:p>
      </dsp:txBody>
      <dsp:txXfrm>
        <a:off x="3784969" y="1973509"/>
        <a:ext cx="1163134" cy="1163134"/>
      </dsp:txXfrm>
    </dsp:sp>
    <dsp:sp modelId="{FBB666E8-6BAE-4B92-B34C-670C0D9608EF}">
      <dsp:nvSpPr>
        <dsp:cNvPr id="0" name=""/>
        <dsp:cNvSpPr/>
      </dsp:nvSpPr>
      <dsp:spPr>
        <a:xfrm>
          <a:off x="7907110" y="1214694"/>
          <a:ext cx="2146145" cy="18050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BD9A9F-AB5F-459D-B28F-65F8218ED496}">
      <dsp:nvSpPr>
        <dsp:cNvPr id="0" name=""/>
        <dsp:cNvSpPr/>
      </dsp:nvSpPr>
      <dsp:spPr>
        <a:xfrm>
          <a:off x="7107595" y="1973509"/>
          <a:ext cx="1163134" cy="1163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/>
            <a:t>Limites de Tamanho e Precisão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800" kern="1200"/>
            <a:t>Considerar limites de tamanho e precisão é fundamental para armazenagem eficiente e cálculos corretos.</a:t>
          </a:r>
        </a:p>
      </dsp:txBody>
      <dsp:txXfrm>
        <a:off x="7107595" y="1973509"/>
        <a:ext cx="1163134" cy="11631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6BA26D-B98C-4423-B0B6-68362222D50E}">
      <dsp:nvSpPr>
        <dsp:cNvPr id="0" name=""/>
        <dsp:cNvSpPr/>
      </dsp:nvSpPr>
      <dsp:spPr>
        <a:xfrm>
          <a:off x="1261859" y="1214694"/>
          <a:ext cx="2146145" cy="18050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4F5389-34F1-4770-997E-AE1AC4B509B7}">
      <dsp:nvSpPr>
        <dsp:cNvPr id="0" name=""/>
        <dsp:cNvSpPr/>
      </dsp:nvSpPr>
      <dsp:spPr>
        <a:xfrm>
          <a:off x="462343" y="1973509"/>
          <a:ext cx="1163134" cy="1163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/>
            <a:t>Tipos de Dados de Data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800" kern="1200"/>
            <a:t>O tipo DATE armazena apenas a data, ideal para registros simples de dias.</a:t>
          </a:r>
        </a:p>
      </dsp:txBody>
      <dsp:txXfrm>
        <a:off x="462343" y="1973509"/>
        <a:ext cx="1163134" cy="1163134"/>
      </dsp:txXfrm>
    </dsp:sp>
    <dsp:sp modelId="{D593B993-207A-4776-AE54-C824D5235CA2}">
      <dsp:nvSpPr>
        <dsp:cNvPr id="0" name=""/>
        <dsp:cNvSpPr/>
      </dsp:nvSpPr>
      <dsp:spPr>
        <a:xfrm>
          <a:off x="4584485" y="1214694"/>
          <a:ext cx="2146145" cy="1805061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B5D8B91-B4DE-4A8B-BE00-309EFAC30667}">
      <dsp:nvSpPr>
        <dsp:cNvPr id="0" name=""/>
        <dsp:cNvSpPr/>
      </dsp:nvSpPr>
      <dsp:spPr>
        <a:xfrm>
          <a:off x="3784969" y="1973509"/>
          <a:ext cx="1163134" cy="1163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/>
            <a:t>Tipos de Dados de Hora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800" kern="1200"/>
            <a:t>O tipo TIME armazena apenas a hora, útil para marcar horários específicos no dia.</a:t>
          </a:r>
        </a:p>
      </dsp:txBody>
      <dsp:txXfrm>
        <a:off x="3784969" y="1973509"/>
        <a:ext cx="1163134" cy="1163134"/>
      </dsp:txXfrm>
    </dsp:sp>
    <dsp:sp modelId="{6175DF69-6BF6-4FD8-8AAD-DA769E589F68}">
      <dsp:nvSpPr>
        <dsp:cNvPr id="0" name=""/>
        <dsp:cNvSpPr/>
      </dsp:nvSpPr>
      <dsp:spPr>
        <a:xfrm>
          <a:off x="7907110" y="1214694"/>
          <a:ext cx="2146145" cy="18050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358463B-3D18-43F3-8BFC-707A8184044E}">
      <dsp:nvSpPr>
        <dsp:cNvPr id="0" name=""/>
        <dsp:cNvSpPr/>
      </dsp:nvSpPr>
      <dsp:spPr>
        <a:xfrm>
          <a:off x="7107595" y="1973509"/>
          <a:ext cx="1163134" cy="1163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/>
            <a:t>DATETIME e TIMESTAMP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800" kern="1200"/>
            <a:t>DATETIME e TIMESTAMP armazenam data e hora juntas, facilitando o rastreamento temporal preciso.</a:t>
          </a:r>
        </a:p>
      </dsp:txBody>
      <dsp:txXfrm>
        <a:off x="7107595" y="1973509"/>
        <a:ext cx="1163134" cy="116313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29D44F-C7D2-434C-AE45-A4ED065CFF54}">
      <dsp:nvSpPr>
        <dsp:cNvPr id="0" name=""/>
        <dsp:cNvSpPr/>
      </dsp:nvSpPr>
      <dsp:spPr>
        <a:xfrm>
          <a:off x="1261859" y="1214694"/>
          <a:ext cx="2146145" cy="180506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1A2673-1D46-46D3-897B-5842A943B76E}">
      <dsp:nvSpPr>
        <dsp:cNvPr id="0" name=""/>
        <dsp:cNvSpPr/>
      </dsp:nvSpPr>
      <dsp:spPr>
        <a:xfrm>
          <a:off x="462343" y="1973509"/>
          <a:ext cx="1163134" cy="1163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/>
            <a:t>Tipos de Dados e Performance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800" kern="1200"/>
            <a:t>A escolha correta dos tipos de dados afeta diretamente a velocidade das operações no banco de dados.</a:t>
          </a:r>
        </a:p>
      </dsp:txBody>
      <dsp:txXfrm>
        <a:off x="462343" y="1973509"/>
        <a:ext cx="1163134" cy="1163134"/>
      </dsp:txXfrm>
    </dsp:sp>
    <dsp:sp modelId="{F57908EC-E92D-425A-B05F-7FE9E1751C95}">
      <dsp:nvSpPr>
        <dsp:cNvPr id="0" name=""/>
        <dsp:cNvSpPr/>
      </dsp:nvSpPr>
      <dsp:spPr>
        <a:xfrm>
          <a:off x="4584485" y="1214694"/>
          <a:ext cx="2146145" cy="1805061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63CAD8-F92C-435C-B75D-72ECE61B6D58}">
      <dsp:nvSpPr>
        <dsp:cNvPr id="0" name=""/>
        <dsp:cNvSpPr/>
      </dsp:nvSpPr>
      <dsp:spPr>
        <a:xfrm>
          <a:off x="3784969" y="1973509"/>
          <a:ext cx="1163134" cy="1163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/>
            <a:t>Constraints e Manutenção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800" kern="1200"/>
            <a:t>Constraints ajudam na integridade dos dados e facilitam a manutenção eficiente dos bancos.</a:t>
          </a:r>
        </a:p>
      </dsp:txBody>
      <dsp:txXfrm>
        <a:off x="3784969" y="1973509"/>
        <a:ext cx="1163134" cy="1163134"/>
      </dsp:txXfrm>
    </dsp:sp>
    <dsp:sp modelId="{27E5D6EF-C806-4402-94D7-27FCB2577E14}">
      <dsp:nvSpPr>
        <dsp:cNvPr id="0" name=""/>
        <dsp:cNvSpPr/>
      </dsp:nvSpPr>
      <dsp:spPr>
        <a:xfrm>
          <a:off x="7907110" y="1214694"/>
          <a:ext cx="2146145" cy="180506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021B7A-40BE-49D5-9FDF-AB58AE7A0059}">
      <dsp:nvSpPr>
        <dsp:cNvPr id="0" name=""/>
        <dsp:cNvSpPr/>
      </dsp:nvSpPr>
      <dsp:spPr>
        <a:xfrm>
          <a:off x="7107595" y="1973509"/>
          <a:ext cx="1163134" cy="116313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/>
            <a:t>Planejamento para Produção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pt-BR" sz="800" kern="1200"/>
            <a:t>Planejar cuidadosamente tipos e constraints é fundamental para ambientes produtivos robustos e eficientes.</a:t>
          </a:r>
        </a:p>
      </dsp:txBody>
      <dsp:txXfrm>
        <a:off x="7107595" y="1973509"/>
        <a:ext cx="1163134" cy="11631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BendingPictureBlocks">
  <dgm:title val=""/>
  <dgm:desc val=""/>
  <dgm:catLst>
    <dgm:cat type="picture" pri="8000"/>
    <dgm:cat type="pictureconvert" pri="8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61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908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3"/>
              <dgm:constr type="t" for="ch" forName="rect1" refType="h" fact="0"/>
              <dgm:constr type="w" for="ch" forName="rect1" refType="h" fact="1.12"/>
              <dgm:constr type="h" for="ch" forName="rect1" refType="h" fact="0.942"/>
              <dgm:constr type="l" for="ch" forName="rect2" refType="w" fact="0"/>
              <dgm:constr type="t" for="ch" forName="rect2" refType="h" fact="0.396"/>
              <dgm:constr type="w" for="ch" forName="rect2" refType="h" fact="0.607"/>
              <dgm:constr type="h" for="ch" forName="rect2" refType="h" fact="0.607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h" fact="1.12"/>
              <dgm:constr type="h" for="ch" forName="rect1" refType="h" fact="0.942"/>
              <dgm:constr type="l" for="ch" forName="rect2" refType="w" fact="0.63"/>
              <dgm:constr type="t" for="ch" forName="rect2" refType="h" fact="0.396"/>
              <dgm:constr type="w" for="ch" forName="rect2" refType="h" fact="0.607"/>
              <dgm:constr type="h" for="ch" forName="rect2" refType="h" fact="0.607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BendingPictureBlocks">
  <dgm:title val=""/>
  <dgm:desc val=""/>
  <dgm:catLst>
    <dgm:cat type="picture" pri="8000"/>
    <dgm:cat type="pictureconvert" pri="8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61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908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3"/>
              <dgm:constr type="t" for="ch" forName="rect1" refType="h" fact="0"/>
              <dgm:constr type="w" for="ch" forName="rect1" refType="h" fact="1.12"/>
              <dgm:constr type="h" for="ch" forName="rect1" refType="h" fact="0.942"/>
              <dgm:constr type="l" for="ch" forName="rect2" refType="w" fact="0"/>
              <dgm:constr type="t" for="ch" forName="rect2" refType="h" fact="0.396"/>
              <dgm:constr type="w" for="ch" forName="rect2" refType="h" fact="0.607"/>
              <dgm:constr type="h" for="ch" forName="rect2" refType="h" fact="0.607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h" fact="1.12"/>
              <dgm:constr type="h" for="ch" forName="rect1" refType="h" fact="0.942"/>
              <dgm:constr type="l" for="ch" forName="rect2" refType="w" fact="0.63"/>
              <dgm:constr type="t" for="ch" forName="rect2" refType="h" fact="0.396"/>
              <dgm:constr type="w" for="ch" forName="rect2" refType="h" fact="0.607"/>
              <dgm:constr type="h" for="ch" forName="rect2" refType="h" fact="0.607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Blocks">
  <dgm:title val=""/>
  <dgm:desc val=""/>
  <dgm:catLst>
    <dgm:cat type="picture" pri="8000"/>
    <dgm:cat type="pictureconvert" pri="8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h" fact="1.61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908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3"/>
              <dgm:constr type="t" for="ch" forName="rect1" refType="h" fact="0"/>
              <dgm:constr type="w" for="ch" forName="rect1" refType="h" fact="1.12"/>
              <dgm:constr type="h" for="ch" forName="rect1" refType="h" fact="0.942"/>
              <dgm:constr type="l" for="ch" forName="rect2" refType="w" fact="0"/>
              <dgm:constr type="t" for="ch" forName="rect2" refType="h" fact="0.396"/>
              <dgm:constr type="w" for="ch" forName="rect2" refType="h" fact="0.607"/>
              <dgm:constr type="h" for="ch" forName="rect2" refType="h" fact="0.607"/>
            </dgm:constrLst>
          </dgm:if>
          <dgm:else name="Name6">
            <dgm:constrLst>
              <dgm:constr type="l" for="ch" forName="rect1" refType="w" fact="0"/>
              <dgm:constr type="t" for="ch" forName="rect1" refType="h" fact="0"/>
              <dgm:constr type="w" for="ch" forName="rect1" refType="h" fact="1.12"/>
              <dgm:constr type="h" for="ch" forName="rect1" refType="h" fact="0.942"/>
              <dgm:constr type="l" for="ch" forName="rect2" refType="w" fact="0.63"/>
              <dgm:constr type="t" for="ch" forName="rect2" refType="h" fact="0.396"/>
              <dgm:constr type="w" for="ch" forName="rect2" refType="h" fact="0.607"/>
              <dgm:constr type="h" for="ch" forName="rect2" refType="h" fact="0.607"/>
            </dgm:constrLst>
          </dgm:else>
        </dgm:choose>
        <dgm:layoutNode name="rect1" styleLbl="b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rect2" styleLbl="node1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20518-8626-43DE-9FCB-37A75960E974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933752-2EBD-4947-BE3E-F4637C8BF0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2236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Os conteúdos gerados por IA poderão estar incorretos.
---
Nesta apresentação, vamos explorar os diferentes tipos de dados usados em bancos de dados relacionais e as constraints essenciais para garantir a integridade e consistência dos dados. Abordaremos também boas práticas e exemplos avançados para otimizar o uso desses recursos.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5431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Tipos binários são usados para armazenar dados como imagens, arquivos ou conteúdos não textuais, com variações para tamanhos fixos ou variáveis e grandes volumes (BLOB).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7582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Tipos especiais permitem armazenar valores pré-definidos, múltiplas escolhas e dados estruturados. Veremos como utilizar ENUM, SET e JSON para modelagem eficiente e flexível.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24714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ENUM é ideal para campos com um conjunto restrito de valores, como status ou categorias, garantindo integridade e facilitando validações.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34004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SET permite armazenar múltiplos valores pré-definidos em um campo único, útil para opções múltiplas como preferências ou permissões.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395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O tipo JSON permite armazenar documentos estruturados, facilitando a manipulação de dados complexos e flexíveis dentro do banco relacional.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07560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Constraints garantem a validade e a integridade dos dados armazenados. Abordaremos as principais constraints usadas para assegurar regras e consistência nas tabelas.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2442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A constraint UNIQUE assegura que os valores na coluna sejam únicos, evitando duplicidades que possam comprometer a integridade dos dados.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41779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DEFAULT permite definir um valor padrão quando nenhum valor é fornecido, facilitando inserções e mantendo consistência.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92159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CHECK impõe condições específicas sobre os valores permitidos em uma coluna, garantindo regras de negócio diretamente no banco de dados.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17510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NOT NULL garante que uma coluna não aceite valores nulos, assegurando que dados essenciais estejam sempre presentes.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4810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Apresentaremos uma visão geral dos tipos de dados, uma comparação detalhada entre os principais tipos, o uso avançado de tipos especiais como ENUM e JSON, as principais constraints usadas para garantir integridade, e boas práticas com exemplos práticos.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79498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AUTO_INCREMENT facilita a criação de chaves primárias únicas, gerando automaticamente valores sequenciais para novos registros.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10643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Finalizaremos com recomendações para combinar tipos de dados e constraints eficientemente, exemplos práticos de modelagem e o impacto dessas escolhas na performance e manutenção.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47296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Combinar tipos adequados com constraints corretas assegura integridade, facilita consultas e melhora a performance geral do banco.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59639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Veremos exemplos reais que ilustram como aplicar tipos e constraints para resolver desafios comuns em modelagem de dados.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91522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Decisões sobre tipos e constraints influenciam a velocidade das operações e a facilidade de manutenção, sendo fundamental planejar cuidadosamente para ambientes produtivos.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19906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Os tipos de dados e constraints são ferramentas essenciais para garantir a integridade, eficiência e qualidade dos bancos de dados relacionais. Sua escolha e utilização corretas são fundamentais para o sucesso de qualquer aplicação baseada em dados.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2172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Começaremos entendendo o conceito de tipos de dados e sua importância para definir corretamente o formato e o conteúdo das informações armazenadas. Veremos também a padronização dos tipos que facilita a portabilidade entre diferentes sistemas de banco de dados.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30768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Tipos de dados especificam o formato e a natureza dos dados armazenados em tabelas. Eles são fundamentais para a integridade, desempenho e otimização das consultas, evitando erros e inconsistências.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5653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Apesar das variações entre SGBDs, existe uma padronização básica que permite maior compatibilidade e facilita a migração de dados e aplicações entre diferentes sistemas.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32377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Nesta seção, analisaremos as características dos principais tipos de dados: numéricos, texto, data/hora e binários, destacando suas aplicações e especificidades técnicas.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5506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Os tipos numéricos incluem inteiros, números decimais e de precisão variável. São essenciais para cálculos exatos e armazenagem eficiente, considerando limites de tamanho e precisão.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388133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Os tipos de texto diferem por tamanho e armazenamento. CHAR tem tamanho fixo, VARCHAR tamanho variável e TEXT é usado para grandes volumes de texto, cada um adequado para diferentes necessidades.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54197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Tipos para armazenar datas e horários variam conforme a precisão e o intervalo de valores. DATETIME e TIMESTAMP oferecem opções para data e hora combinadas, importantes para rastreamento temporal de dados.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BFC0BD-E612-4A4F-B413-059F4287BF88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25664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FC89BA-4D52-3318-E5EC-152119FB8C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1A84C1-9449-7830-595D-AD83ACC6D8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B6863B9-4D02-4AD1-9096-341A7A73A6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F0E903-9E1B-1EA2-F283-B83A04D3D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88E8993-D8D4-1648-3454-83A547D6E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8194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ACF0FB-EA64-5B38-1425-E0EB35C90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48F0461-0714-911E-3006-FE537048B7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3911F52-2A34-B1C8-09EC-9B12667E2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4F201B2-F48A-0F4C-3099-93D991D85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008A519-BBBA-7E31-F6EF-B66A66451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6596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83A350D-5F7D-ADC4-9D6F-CB5D48B468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3BE2603-020B-8649-CAD8-A9BB00C1A3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6A1DA1-8F22-2B72-7D2A-B8DCAA264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020962-223F-37C4-717E-115047BD5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4A02C49-D62E-4240-103F-4DECB4176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68732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3A9681-B698-807C-08EC-A205772FE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46A825E-FA6B-B4D2-E7CA-DE51FB2C01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30EFB76-7DA6-01EB-3F9B-7B713B606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BFE699-3F7A-F2F8-8F01-34FD2D032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3F578AC-DA93-1E17-A854-B80461762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9479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4425E1-7A0C-77A2-236F-33DBCC1A0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D93887-709F-F634-9110-3FA6347D09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B5A29C-7D76-DA4C-5CB7-5FD4BCE86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A65D80-5589-C6B3-B212-03D642E87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77DD0F9-90F1-EE07-AD81-C343B32C7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94852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3D4459-DB4C-FEBC-CD09-66D0EBF913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4E34A47-0776-6F47-0923-6DFE63F09E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C547FD-89BD-B590-90C0-56E456D570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D2A0670-DEF4-083D-DE3B-FE3607B56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3FE528D-F2D5-9044-C667-7FF89BBAC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89DE925-6F89-9C85-E6D2-59876E34B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2447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12878-3AB4-30BF-FF4C-626D9FFA8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FFB5E9B-C2A3-92DC-CC36-AE0165502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8B11B4-E36C-5256-E986-0C9470D817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EEFBAC3-87B7-61D7-3378-31618430C1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982CD11-AF06-791A-3C62-4924C5F0A7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54BC47E0-01C5-CAF2-17AB-5768485AB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F8C56FE-9059-3D09-CAAD-89549344C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49E64B4-5F15-33D7-EDC8-D24CD9CFE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78577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D9BCE6-F403-6D4C-D9FC-AC54D8FA1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47DBAEE1-C77D-45B6-C645-53BD133F8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67473B7-734D-5716-2404-7E46FB138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E80E5A0-F042-BA5E-E4C5-B98F56659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4106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923CAE7-42BB-5E30-2C8A-FDAEADAA9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D6795B8-8307-38D2-D3C7-6D288BEAC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53BE53A-A909-FEAF-F3A1-9B6BBE39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2498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C6AF59-C9EF-3B24-AE9C-8E2497E2F5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B36A57-ABEA-2B2C-FBEB-3D12BB2CC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28BE519-71ED-DFFC-EA46-FEBC2631D9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71E2D7-683B-078A-8D5B-589BCCCA8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EAA3E1A-90A7-D198-E1C8-12525F0CF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A2783A9-B8AF-EBF4-EFD4-F55A54421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6238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58984-3EAB-2B6B-51AB-8D0ADFFF5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1439175-876E-59F3-D57A-EA8DD7BEF3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E3858B-8A1D-E067-70EA-C402AC3D92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FC2A6F-CBE0-F0D1-EF91-D8953447A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32B73BB-3758-72EC-8FEF-C209128E2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D48A049-0489-19BD-A7EE-31C3C6265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65290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25746DDF-6572-5448-20FE-53E2CBE8E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3362BE7-AF0D-681E-BBD0-80EBF7482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3D9E16-8800-12B3-0AEF-FA0CE8F15A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A1036C-AF57-4967-A4B7-F36B7E7258DE}" type="datetimeFigureOut">
              <a:rPr lang="pt-BR" smtClean="0"/>
              <a:t>01/08/2025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8DC230-8B88-42CF-73F1-F770CE8602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93F84EC-E6C9-16CF-59AD-CC51EE3591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BDF8BB-986E-4E4B-A9F6-F7EE4A94737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6084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374A75-2F5D-0974-DFBA-F7CC52DC01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Explorando Tipos de Dados e Constraints em Bancos de Dados Relacionais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0C49431-74AB-5028-13E2-9F5FEA9C25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/>
              <a:t>Entendendo regras e formatos para dados confiáveis</a:t>
            </a:r>
          </a:p>
        </p:txBody>
      </p:sp>
      <p:pic>
        <p:nvPicPr>
          <p:cNvPr id="4" name="Imagem 3" descr="código binário de programa abstrato e banco de dados de cubo de matriz colorida">
            <a:extLst>
              <a:ext uri="{FF2B5EF4-FFF2-40B4-BE49-F238E27FC236}">
                <a16:creationId xmlns:a16="http://schemas.microsoft.com/office/drawing/2014/main" id="{4969D38C-4914-429C-B5B5-866B7EAA6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886" y="0"/>
            <a:ext cx="11245143" cy="6858000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2238455-CE8C-2A37-3D82-E6A64E23CB89}"/>
              </a:ext>
            </a:extLst>
          </p:cNvPr>
          <p:cNvSpPr txBox="1"/>
          <p:nvPr/>
        </p:nvSpPr>
        <p:spPr>
          <a:xfrm>
            <a:off x="1317172" y="5735637"/>
            <a:ext cx="97862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/>
              <a:t>Explorando os Tipos de Dados e </a:t>
            </a:r>
            <a:r>
              <a:rPr lang="pt-BR" sz="4000" dirty="0" err="1"/>
              <a:t>Constraints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4642951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6EF558-8E38-1676-4286-EFD8269B1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Tipos binários: BINARY, VARBINARY e BLOB</a:t>
            </a:r>
          </a:p>
        </p:txBody>
      </p:sp>
      <p:pic>
        <p:nvPicPr>
          <p:cNvPr id="5" name="Espaço Reservado para Conteúdo 4" descr="Conceito digital que mostra a rede abstrata e o conceito de otimização de segurança e tecnologia de internet  ">
            <a:extLst>
              <a:ext uri="{FF2B5EF4-FFF2-40B4-BE49-F238E27FC236}">
                <a16:creationId xmlns:a16="http://schemas.microsoft.com/office/drawing/2014/main" id="{68BEE1AE-6664-4DA5-B7FF-B2B57886160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317527"/>
            <a:ext cx="5181600" cy="3367533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B986F17-4AC4-C8C0-BB03-259E120B52B7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/>
              <a:t>Armazenamento de Dados Binários</a:t>
            </a:r>
          </a:p>
          <a:p>
            <a:pPr lvl="1"/>
            <a:r>
              <a:rPr lang="pt-BR"/>
              <a:t>Tipos binários armazenam dados não textuais como imagens e arquivos digitais, essenciais para bancos de dados modernos.</a:t>
            </a:r>
          </a:p>
          <a:p>
            <a:r>
              <a:rPr lang="pt-BR"/>
              <a:t>Tipos com Tamanho Fixo e Variável</a:t>
            </a:r>
          </a:p>
          <a:p>
            <a:pPr lvl="1"/>
            <a:r>
              <a:rPr lang="pt-BR"/>
              <a:t>BINARY armazena dados de tamanho fixo, enquanto VARBINARY lida com tamanhos variáveis, oferecendo flexibilidade no armazenamento.</a:t>
            </a:r>
          </a:p>
          <a:p>
            <a:r>
              <a:rPr lang="pt-BR"/>
              <a:t>Armazenamento de Grandes Volumes com BLOB</a:t>
            </a:r>
          </a:p>
          <a:p>
            <a:pPr lvl="1"/>
            <a:r>
              <a:rPr lang="pt-BR"/>
              <a:t>BLOB permite armazenar grandes volumes de dados binários, ideal para conteúdos extensos como vídeos e imagens de alta resolução.</a:t>
            </a:r>
          </a:p>
        </p:txBody>
      </p:sp>
    </p:spTree>
    <p:extLst>
      <p:ext uri="{BB962C8B-B14F-4D97-AF65-F5344CB8AC3E}">
        <p14:creationId xmlns:p14="http://schemas.microsoft.com/office/powerpoint/2010/main" val="3745959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9A7E8A-D455-40BD-F3A0-A48FF13457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Uso avançado de tipos especiais: ENUM, SET e JSON</a:t>
            </a:r>
          </a:p>
        </p:txBody>
      </p:sp>
    </p:spTree>
    <p:extLst>
      <p:ext uri="{BB962C8B-B14F-4D97-AF65-F5344CB8AC3E}">
        <p14:creationId xmlns:p14="http://schemas.microsoft.com/office/powerpoint/2010/main" val="390397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437848-2CA9-3A0B-63EB-58E11DB49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Quando e como utilizar ENUM para valores pré-definidos</a:t>
            </a:r>
          </a:p>
        </p:txBody>
      </p:sp>
      <p:pic>
        <p:nvPicPr>
          <p:cNvPr id="5" name="Espaço Reservado para Conteúdo 4" descr="Emblema do símbolo de big data do banco de dados">
            <a:extLst>
              <a:ext uri="{FF2B5EF4-FFF2-40B4-BE49-F238E27FC236}">
                <a16:creationId xmlns:a16="http://schemas.microsoft.com/office/drawing/2014/main" id="{42BDCA73-4898-4E27-9269-DCF2FBD9E0D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53331" y="1825625"/>
            <a:ext cx="4351338" cy="4351338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4C49005-91A4-EE9F-C3C1-0606EEC792ED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/>
              <a:t>Uso de ENUM em campos restritos</a:t>
            </a:r>
          </a:p>
          <a:p>
            <a:pPr lvl="1"/>
            <a:r>
              <a:rPr lang="pt-BR"/>
              <a:t>ENUM é perfeito para campos que possuem poucas opções fixas, como status e categorias.</a:t>
            </a:r>
          </a:p>
          <a:p>
            <a:r>
              <a:rPr lang="pt-BR"/>
              <a:t>Garantia de integridade de dados</a:t>
            </a:r>
          </a:p>
          <a:p>
            <a:pPr lvl="1"/>
            <a:r>
              <a:rPr lang="pt-BR"/>
              <a:t>Utilizar ENUM assegura que os dados inseridos sejam válidos e consistentes.</a:t>
            </a:r>
          </a:p>
          <a:p>
            <a:r>
              <a:rPr lang="pt-BR"/>
              <a:t>Facilitação de validações</a:t>
            </a:r>
          </a:p>
          <a:p>
            <a:pPr lvl="1"/>
            <a:r>
              <a:rPr lang="pt-BR"/>
              <a:t>ENUM simplifica a validação dos dados ao limitar as escolhas possíveis.</a:t>
            </a:r>
          </a:p>
        </p:txBody>
      </p:sp>
    </p:spTree>
    <p:extLst>
      <p:ext uri="{BB962C8B-B14F-4D97-AF65-F5344CB8AC3E}">
        <p14:creationId xmlns:p14="http://schemas.microsoft.com/office/powerpoint/2010/main" val="948719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3E69ED-1FE4-02A7-D111-6991B8F59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Aplicações práticas do tipo SET em múltiplas escolhas</a:t>
            </a:r>
          </a:p>
        </p:txBody>
      </p:sp>
      <p:pic>
        <p:nvPicPr>
          <p:cNvPr id="5" name="Espaço Reservado para Conteúdo 4" descr="Prancheta de emoji de feedback de pesquisa de cliente">
            <a:extLst>
              <a:ext uri="{FF2B5EF4-FFF2-40B4-BE49-F238E27FC236}">
                <a16:creationId xmlns:a16="http://schemas.microsoft.com/office/drawing/2014/main" id="{318591FD-B214-404E-A799-C07DAF1EBC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796252" y="1825625"/>
            <a:ext cx="3265496" cy="4351338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D47D267-24F5-C29C-F11F-C97664BC801F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/>
              <a:t>Armazenamento de Múltiplos Valores</a:t>
            </a:r>
          </a:p>
          <a:p>
            <a:pPr lvl="1"/>
            <a:r>
              <a:rPr lang="pt-BR"/>
              <a:t>SET permite que um único campo armazene vários valores pré-definidos simultaneamente, simplificando dados complexos.</a:t>
            </a:r>
          </a:p>
          <a:p>
            <a:r>
              <a:rPr lang="pt-BR"/>
              <a:t>Aplicações em Preferências</a:t>
            </a:r>
          </a:p>
          <a:p>
            <a:pPr lvl="1"/>
            <a:r>
              <a:rPr lang="pt-BR"/>
              <a:t>Ideal para armazenar preferências do usuário, facilitando personalização e configuração flexível.</a:t>
            </a:r>
          </a:p>
          <a:p>
            <a:r>
              <a:rPr lang="pt-BR"/>
              <a:t>Uso em Permissões</a:t>
            </a:r>
          </a:p>
          <a:p>
            <a:pPr lvl="1"/>
            <a:r>
              <a:rPr lang="pt-BR"/>
              <a:t>Útil para gerenciar permissões múltiplas em sistemas, garantindo controle de acesso eficiente.</a:t>
            </a:r>
          </a:p>
        </p:txBody>
      </p:sp>
    </p:spTree>
    <p:extLst>
      <p:ext uri="{BB962C8B-B14F-4D97-AF65-F5344CB8AC3E}">
        <p14:creationId xmlns:p14="http://schemas.microsoft.com/office/powerpoint/2010/main" val="18053802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9C17F1-0568-353F-7CC3-176B8D894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Armazenamento e manipulação de dados estruturados com JSON</a:t>
            </a:r>
          </a:p>
        </p:txBody>
      </p:sp>
      <p:pic>
        <p:nvPicPr>
          <p:cNvPr id="5" name="Espaço Reservado para Conteúdo 4" descr="Ilustração do código de programação">
            <a:extLst>
              <a:ext uri="{FF2B5EF4-FFF2-40B4-BE49-F238E27FC236}">
                <a16:creationId xmlns:a16="http://schemas.microsoft.com/office/drawing/2014/main" id="{0193DE4A-50AE-45C4-8118-F19597CDB7C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705894"/>
            <a:ext cx="5181600" cy="2590800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1753230-650A-B596-2E68-C1CA8CB051CF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/>
          <a:lstStyle/>
          <a:p>
            <a:r>
              <a:rPr lang="pt-BR"/>
              <a:t>Armazenamento de Documentos JSON</a:t>
            </a:r>
          </a:p>
          <a:p>
            <a:pPr lvl="1"/>
            <a:r>
              <a:rPr lang="pt-BR"/>
              <a:t>JSON permite armazenar documentos com estrutura complexa dentro de bancos de dados relacionais.</a:t>
            </a:r>
          </a:p>
          <a:p>
            <a:r>
              <a:rPr lang="pt-BR"/>
              <a:t>Manipulação Flexível de Dados</a:t>
            </a:r>
          </a:p>
          <a:p>
            <a:pPr lvl="1"/>
            <a:r>
              <a:rPr lang="pt-BR"/>
              <a:t>O uso do JSON facilita a manipulação e consulta de dados complexos e flexíveis em sistemas relacionais.</a:t>
            </a:r>
          </a:p>
        </p:txBody>
      </p:sp>
    </p:spTree>
    <p:extLst>
      <p:ext uri="{BB962C8B-B14F-4D97-AF65-F5344CB8AC3E}">
        <p14:creationId xmlns:p14="http://schemas.microsoft.com/office/powerpoint/2010/main" val="14667586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D56E38-7C57-74CC-8CDB-750D202C0D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Principais constraints para integridade e regras de dados</a:t>
            </a:r>
          </a:p>
        </p:txBody>
      </p:sp>
    </p:spTree>
    <p:extLst>
      <p:ext uri="{BB962C8B-B14F-4D97-AF65-F5344CB8AC3E}">
        <p14:creationId xmlns:p14="http://schemas.microsoft.com/office/powerpoint/2010/main" val="9109877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8B593B-C9ED-0E1B-9AB4-DEF8C9471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Constraint UNIQUE: garantia de valores exclusivos</a:t>
            </a:r>
          </a:p>
        </p:txBody>
      </p:sp>
      <p:pic>
        <p:nvPicPr>
          <p:cNvPr id="5" name="Espaço Reservado para Conteúdo 4" descr="Racks de data center e servidor">
            <a:extLst>
              <a:ext uri="{FF2B5EF4-FFF2-40B4-BE49-F238E27FC236}">
                <a16:creationId xmlns:a16="http://schemas.microsoft.com/office/drawing/2014/main" id="{BC81696B-F6F1-4C7F-AF1D-26465BC8D03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278311"/>
            <a:ext cx="5181600" cy="3445966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ED092BB-CC98-907E-3469-17617E5028EB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>
            <a:normAutofit lnSpcReduction="10000"/>
          </a:bodyPr>
          <a:lstStyle/>
          <a:p>
            <a:r>
              <a:rPr lang="pt-BR"/>
              <a:t>Definição da Constraint UNIQUE</a:t>
            </a:r>
          </a:p>
          <a:p>
            <a:pPr lvl="1"/>
            <a:r>
              <a:rPr lang="pt-BR"/>
              <a:t>A constraint UNIQUE garante que os valores em uma coluna sejam exclusivos, evitando duplicidade.</a:t>
            </a:r>
          </a:p>
          <a:p>
            <a:r>
              <a:rPr lang="pt-BR"/>
              <a:t>Importância para Integridade dos Dados</a:t>
            </a:r>
          </a:p>
          <a:p>
            <a:pPr lvl="1"/>
            <a:r>
              <a:rPr lang="pt-BR"/>
              <a:t>Assegura a integridade dos dados impedindo registros duplicados que possam causar inconsistências.</a:t>
            </a:r>
          </a:p>
        </p:txBody>
      </p:sp>
    </p:spTree>
    <p:extLst>
      <p:ext uri="{BB962C8B-B14F-4D97-AF65-F5344CB8AC3E}">
        <p14:creationId xmlns:p14="http://schemas.microsoft.com/office/powerpoint/2010/main" val="34205074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E9DB62-FE2D-D327-3A23-469928809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Constraint DEFAULT: definição de valores padrão</a:t>
            </a:r>
          </a:p>
        </p:txBody>
      </p:sp>
      <p:pic>
        <p:nvPicPr>
          <p:cNvPr id="5" name="Espaço Reservado para Conteúdo 4" descr="Código binário">
            <a:extLst>
              <a:ext uri="{FF2B5EF4-FFF2-40B4-BE49-F238E27FC236}">
                <a16:creationId xmlns:a16="http://schemas.microsoft.com/office/drawing/2014/main" id="{37C47874-4061-4706-BE90-7BEE08D9AC4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635052"/>
            <a:ext cx="5181600" cy="2732484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4036A3E-24E1-D367-6454-085237A57BA1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/>
              <a:t>Função do DEFAULT</a:t>
            </a:r>
          </a:p>
          <a:p>
            <a:pPr lvl="1"/>
            <a:r>
              <a:rPr lang="pt-BR"/>
              <a:t>DEFAULT atribui automaticamente um valor padrão quando nenhum valor é especificado na inserção de dados.</a:t>
            </a:r>
          </a:p>
          <a:p>
            <a:r>
              <a:rPr lang="pt-BR"/>
              <a:t>Facilita Inserções</a:t>
            </a:r>
          </a:p>
          <a:p>
            <a:pPr lvl="1"/>
            <a:r>
              <a:rPr lang="pt-BR"/>
              <a:t>Usar DEFAULT simplifica o processo de inserção, evitando a necessidade de fornecer valores manualmente.</a:t>
            </a:r>
          </a:p>
          <a:p>
            <a:r>
              <a:rPr lang="pt-BR"/>
              <a:t>Mantém Consistência</a:t>
            </a:r>
          </a:p>
          <a:p>
            <a:pPr lvl="1"/>
            <a:r>
              <a:rPr lang="pt-BR"/>
              <a:t>Valores padrão ajudam a garantir dados consistentes e evitam registros incompletos ou nulos.</a:t>
            </a:r>
          </a:p>
        </p:txBody>
      </p:sp>
    </p:spTree>
    <p:extLst>
      <p:ext uri="{BB962C8B-B14F-4D97-AF65-F5344CB8AC3E}">
        <p14:creationId xmlns:p14="http://schemas.microsoft.com/office/powerpoint/2010/main" val="3997653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768CA8-CA0C-654B-7FE4-CCE561927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Constraint CHECK: validação de regras personalizadas</a:t>
            </a:r>
          </a:p>
        </p:txBody>
      </p:sp>
      <p:pic>
        <p:nvPicPr>
          <p:cNvPr id="5" name="Espaço Reservado para Conteúdo 4" descr="Servidor 3D com marca de seleção">
            <a:extLst>
              <a:ext uri="{FF2B5EF4-FFF2-40B4-BE49-F238E27FC236}">
                <a16:creationId xmlns:a16="http://schemas.microsoft.com/office/drawing/2014/main" id="{4E0FF3BB-0449-422E-B358-20E4B9A8D9F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334139" y="1825625"/>
            <a:ext cx="4189722" cy="4351338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90C1F46-5B8A-9C07-570D-D89B6E2AA0B3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/>
          <a:lstStyle/>
          <a:p>
            <a:r>
              <a:rPr lang="pt-BR"/>
              <a:t>Função do Constraint CHECK</a:t>
            </a:r>
          </a:p>
          <a:p>
            <a:pPr lvl="1"/>
            <a:r>
              <a:rPr lang="pt-BR"/>
              <a:t>O CHECK assegura que os dados na coluna respeitem condições específicas definidas pelo usuário.</a:t>
            </a:r>
          </a:p>
          <a:p>
            <a:r>
              <a:rPr lang="pt-BR"/>
              <a:t>Garantia de Regras de Negócio</a:t>
            </a:r>
          </a:p>
          <a:p>
            <a:pPr lvl="1"/>
            <a:r>
              <a:rPr lang="pt-BR"/>
              <a:t>Implementa regras diretamente no banco para manter a integridade dos dados.</a:t>
            </a:r>
          </a:p>
        </p:txBody>
      </p:sp>
    </p:spTree>
    <p:extLst>
      <p:ext uri="{BB962C8B-B14F-4D97-AF65-F5344CB8AC3E}">
        <p14:creationId xmlns:p14="http://schemas.microsoft.com/office/powerpoint/2010/main" val="22784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9FCE60-1B62-F0F6-E669-B56CADDA81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Constraint NOT NULL: obrigatoriedade de preenchimento</a:t>
            </a:r>
          </a:p>
        </p:txBody>
      </p:sp>
      <p:pic>
        <p:nvPicPr>
          <p:cNvPr id="5" name="Espaço Reservado para Conteúdo 4" descr="Banco de dados e armazenamento em disco rígido isolados em fundo branco">
            <a:extLst>
              <a:ext uri="{FF2B5EF4-FFF2-40B4-BE49-F238E27FC236}">
                <a16:creationId xmlns:a16="http://schemas.microsoft.com/office/drawing/2014/main" id="{CA7FD0F6-4C60-47BA-B867-5A331C3FAF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615500" y="1825625"/>
            <a:ext cx="3627000" cy="4351338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444B999-ABFE-F922-D9A5-ECB92779F006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/>
          <a:lstStyle/>
          <a:p>
            <a:r>
              <a:rPr lang="pt-BR"/>
              <a:t>Definição de Constraint NOT NULL</a:t>
            </a:r>
          </a:p>
          <a:p>
            <a:pPr lvl="1"/>
            <a:r>
              <a:rPr lang="pt-BR"/>
              <a:t>Constraint NOT NULL impede que colunas aceitem valores nulos, garantindo dados essenciais.</a:t>
            </a:r>
          </a:p>
          <a:p>
            <a:r>
              <a:rPr lang="pt-BR"/>
              <a:t>Importância da Restrição</a:t>
            </a:r>
          </a:p>
          <a:p>
            <a:pPr lvl="1"/>
            <a:r>
              <a:rPr lang="pt-BR"/>
              <a:t>Assegura que informações críticas estejam sempre preenchidas, evitando ausência de dados importantes.</a:t>
            </a:r>
          </a:p>
        </p:txBody>
      </p:sp>
    </p:spTree>
    <p:extLst>
      <p:ext uri="{BB962C8B-B14F-4D97-AF65-F5344CB8AC3E}">
        <p14:creationId xmlns:p14="http://schemas.microsoft.com/office/powerpoint/2010/main" val="2496847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21E182-5E05-5DDB-0B2E-C7F73DA06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Principais Tópicos da Apresentação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61A028D-9502-4D37-8B07-B88DF0A538AE}"/>
              </a:ext>
            </a:extLst>
          </p:cNvPr>
          <p:cNvSpPr>
            <a:spLocks noGrp="1"/>
          </p:cNvSp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BulletedText"/>
                  </p202:designTagLst>
                </p202:designPr>
              </p:ext>
            </p:extLst>
          </p:nvPr>
        </p:nvSpPr>
        <p:spPr/>
        <p:txBody>
          <a:bodyPr/>
          <a:lstStyle/>
          <a:p>
            <a:r>
              <a:rPr lang="pt-BR" dirty="0"/>
              <a:t>Visão geral dos tipos de dados em bancos de dados</a:t>
            </a:r>
          </a:p>
          <a:p>
            <a:r>
              <a:rPr lang="pt-BR" dirty="0"/>
              <a:t>Comparação detalhada entre tipos de dados: numéricos, texto, data e binários</a:t>
            </a:r>
          </a:p>
          <a:p>
            <a:r>
              <a:rPr lang="pt-BR" dirty="0"/>
              <a:t>Uso avançado de tipos especiais: ENUM, SET e JSON</a:t>
            </a:r>
          </a:p>
          <a:p>
            <a:r>
              <a:rPr lang="pt-BR" dirty="0"/>
              <a:t>Principais </a:t>
            </a:r>
            <a:r>
              <a:rPr lang="pt-BR" dirty="0" err="1"/>
              <a:t>constraints</a:t>
            </a:r>
            <a:r>
              <a:rPr lang="pt-BR" dirty="0"/>
              <a:t> para integridade e regras de dados</a:t>
            </a:r>
          </a:p>
          <a:p>
            <a:r>
              <a:rPr lang="pt-BR" dirty="0"/>
              <a:t>Boas práticas e exemplos avançados com tipos de dados e </a:t>
            </a:r>
            <a:r>
              <a:rPr lang="pt-BR" dirty="0" err="1"/>
              <a:t>constraints</a:t>
            </a:r>
            <a:endParaRPr lang="pt-BR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DB557C73-02FB-2D89-E39D-4AAC6DA71CE3}"/>
              </a:ext>
            </a:extLst>
          </p:cNvPr>
          <p:cNvSpPr txBox="1"/>
          <p:nvPr/>
        </p:nvSpPr>
        <p:spPr>
          <a:xfrm>
            <a:off x="4822370" y="5487850"/>
            <a:ext cx="681445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/>
              <a:t>* Em banco de dados, </a:t>
            </a:r>
            <a:r>
              <a:rPr lang="pt-BR" sz="1600" dirty="0" err="1"/>
              <a:t>constraints</a:t>
            </a:r>
            <a:r>
              <a:rPr lang="pt-BR" sz="1600" dirty="0"/>
              <a:t> são regras ou restrições aplicadas a colunas ou tabelas para garantir a integridade dos dados. Elas definem critérios que os dados devem atender para serem válidos, evitando a inserção ou modificação de informações incorretas ou inconsistentes. </a:t>
            </a:r>
          </a:p>
        </p:txBody>
      </p:sp>
    </p:spTree>
    <p:extLst>
      <p:ext uri="{BB962C8B-B14F-4D97-AF65-F5344CB8AC3E}">
        <p14:creationId xmlns:p14="http://schemas.microsoft.com/office/powerpoint/2010/main" val="31260631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2FD9B3-F570-E48F-0D4F-B7851F074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AUTO_INCREMENT: geração automática de valores sequenciais</a:t>
            </a:r>
          </a:p>
        </p:txBody>
      </p:sp>
      <p:pic>
        <p:nvPicPr>
          <p:cNvPr id="5" name="Espaço Reservado para Conteúdo 4" descr="numerais e finanças">
            <a:extLst>
              <a:ext uri="{FF2B5EF4-FFF2-40B4-BE49-F238E27FC236}">
                <a16:creationId xmlns:a16="http://schemas.microsoft.com/office/drawing/2014/main" id="{8C881979-4DB3-443A-96F0-9CE678DECB0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274516"/>
            <a:ext cx="5181600" cy="3453556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A802699-EB92-9819-11A4-7145FAAE4A5A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/>
          <a:lstStyle/>
          <a:p>
            <a:r>
              <a:rPr lang="pt-BR"/>
              <a:t>Criação de Chaves Únicas</a:t>
            </a:r>
          </a:p>
          <a:p>
            <a:pPr lvl="1"/>
            <a:r>
              <a:rPr lang="pt-BR"/>
              <a:t>AUTO_INCREMENT permite gerar chaves primárias únicas automaticamente para cada novo registro.</a:t>
            </a:r>
          </a:p>
          <a:p>
            <a:r>
              <a:rPr lang="pt-BR"/>
              <a:t>Geração de Valores Sequenciais</a:t>
            </a:r>
          </a:p>
          <a:p>
            <a:pPr lvl="1"/>
            <a:r>
              <a:rPr lang="pt-BR"/>
              <a:t>O sistema cria valores numéricos sequenciais que facilitam a organização dos dados.</a:t>
            </a:r>
          </a:p>
        </p:txBody>
      </p:sp>
    </p:spTree>
    <p:extLst>
      <p:ext uri="{BB962C8B-B14F-4D97-AF65-F5344CB8AC3E}">
        <p14:creationId xmlns:p14="http://schemas.microsoft.com/office/powerpoint/2010/main" val="40089694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A06E18-F684-A5F5-191D-1ABD1C8279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Boas práticas e exemplos avançados com tipos de dados e constraints</a:t>
            </a:r>
          </a:p>
        </p:txBody>
      </p:sp>
    </p:spTree>
    <p:extLst>
      <p:ext uri="{BB962C8B-B14F-4D97-AF65-F5344CB8AC3E}">
        <p14:creationId xmlns:p14="http://schemas.microsoft.com/office/powerpoint/2010/main" val="12749410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B512B2-FE69-A1DC-A24B-512FB60F7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Combinações eficientes de tipos de dados e constraints</a:t>
            </a:r>
          </a:p>
        </p:txBody>
      </p:sp>
      <p:pic>
        <p:nvPicPr>
          <p:cNvPr id="5" name="Espaço Reservado para Conteúdo 4" descr="Símbolos de banco de dados com setas e pasta de arquivos">
            <a:extLst>
              <a:ext uri="{FF2B5EF4-FFF2-40B4-BE49-F238E27FC236}">
                <a16:creationId xmlns:a16="http://schemas.microsoft.com/office/drawing/2014/main" id="{591A14C7-E06E-4B16-8402-ACE7AF5840F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1829222"/>
            <a:ext cx="5181600" cy="4344144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6000DDD-5400-CFFE-16FD-E5BA1C8414ED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>
            <a:normAutofit fontScale="85000" lnSpcReduction="10000"/>
          </a:bodyPr>
          <a:lstStyle/>
          <a:p>
            <a:r>
              <a:rPr lang="pt-BR"/>
              <a:t>Garantia de integridade dos dados</a:t>
            </a:r>
          </a:p>
          <a:p>
            <a:pPr lvl="1"/>
            <a:r>
              <a:rPr lang="pt-BR"/>
              <a:t>Tipos de dados e constraints combinados asseguram a validade e consistência das informações armazenadas.</a:t>
            </a:r>
          </a:p>
          <a:p>
            <a:r>
              <a:rPr lang="pt-BR"/>
              <a:t>Facilitação de consultas</a:t>
            </a:r>
          </a:p>
          <a:p>
            <a:pPr lvl="1"/>
            <a:r>
              <a:rPr lang="pt-BR"/>
              <a:t>Combinações corretas permitem consultas mais eficientes e simplificam a manipulação dos dados.</a:t>
            </a:r>
          </a:p>
          <a:p>
            <a:r>
              <a:rPr lang="pt-BR"/>
              <a:t>Melhoria da performance do banco</a:t>
            </a:r>
          </a:p>
          <a:p>
            <a:pPr lvl="1"/>
            <a:r>
              <a:rPr lang="pt-BR"/>
              <a:t>Usar tipos de dados adequados e constraints melhora o desempenho e a velocidade do banco de dados.</a:t>
            </a:r>
          </a:p>
        </p:txBody>
      </p:sp>
    </p:spTree>
    <p:extLst>
      <p:ext uri="{BB962C8B-B14F-4D97-AF65-F5344CB8AC3E}">
        <p14:creationId xmlns:p14="http://schemas.microsoft.com/office/powerpoint/2010/main" val="37737949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762471-983D-0BF3-45FA-1C3B6996E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Exemplos práticos de modelagem avançada de tabelas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C7DAFB5-4183-F0E5-F27F-99CCF797FFA8}"/>
              </a:ext>
            </a:extLst>
          </p:cNvPr>
          <p:cNvSpPr>
            <a:spLocks noGrp="1"/>
          </p:cNvSp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/>
          <a:lstStyle/>
          <a:p>
            <a:r>
              <a:rPr lang="pt-BR"/>
              <a:t>Aplicação de Tipos de Dados</a:t>
            </a:r>
          </a:p>
          <a:p>
            <a:pPr lvl="1"/>
            <a:r>
              <a:rPr lang="pt-BR"/>
              <a:t>Uso correto de tipos de dados para garantir integridade e eficiência no armazenamento de informações.</a:t>
            </a:r>
          </a:p>
          <a:p>
            <a:r>
              <a:rPr lang="pt-BR"/>
              <a:t>Uso de Restrições (Constraints)</a:t>
            </a:r>
          </a:p>
          <a:p>
            <a:pPr lvl="1"/>
            <a:r>
              <a:rPr lang="pt-BR"/>
              <a:t>Implementação de constraints para assegurar validade e consistência dos dados nas tabelas.</a:t>
            </a:r>
          </a:p>
          <a:p>
            <a:r>
              <a:rPr lang="pt-BR"/>
              <a:t>Resolução de Desafios Comuns</a:t>
            </a:r>
          </a:p>
          <a:p>
            <a:pPr lvl="1"/>
            <a:r>
              <a:rPr lang="pt-BR"/>
              <a:t>Exemplos reais demonstram soluções práticas para problemas frequentes na modelagem de dados.</a:t>
            </a:r>
          </a:p>
        </p:txBody>
      </p:sp>
    </p:spTree>
    <p:extLst>
      <p:ext uri="{BB962C8B-B14F-4D97-AF65-F5344CB8AC3E}">
        <p14:creationId xmlns:p14="http://schemas.microsoft.com/office/powerpoint/2010/main" val="15348408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DE0F4A-36C1-EB32-6579-22CE814FB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Impacto na performance e manutenção dos bancos de dados</a:t>
            </a:r>
          </a:p>
        </p:txBody>
      </p:sp>
      <p:graphicFrame>
        <p:nvGraphicFramePr>
          <p:cNvPr id="4" name="Espaço Reservado para Conteúdo 4">
            <a:extLst>
              <a:ext uri="{FF2B5EF4-FFF2-40B4-BE49-F238E27FC236}">
                <a16:creationId xmlns:a16="http://schemas.microsoft.com/office/drawing/2014/main" id="{9B9CD040-DFA2-4850-BC99-776228B96F4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VisualTitledTextBox"/>
                  </p202:designTagLst>
                </p202:designPr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833347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EA22D6-4504-9540-101C-97F59030D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Conclusão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1DB33F-7589-DD63-054E-3A3A764CFEA0}"/>
              </a:ext>
            </a:extLst>
          </p:cNvPr>
          <p:cNvSpPr>
            <a:spLocks noGrp="1"/>
          </p:cNvSp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/>
          <a:lstStyle/>
          <a:p>
            <a:r>
              <a:rPr lang="pt-BR"/>
              <a:t>Importância dos Tipos de Dados</a:t>
            </a:r>
          </a:p>
          <a:p>
            <a:pPr lvl="1"/>
            <a:r>
              <a:rPr lang="pt-BR"/>
              <a:t>Os tipos de dados asseguram a precisão e a consistência das informações armazenadas em bancos relacionais.</a:t>
            </a:r>
          </a:p>
          <a:p>
            <a:r>
              <a:rPr lang="pt-BR"/>
              <a:t>Função das Constraints</a:t>
            </a:r>
          </a:p>
          <a:p>
            <a:pPr lvl="1"/>
            <a:r>
              <a:rPr lang="pt-BR"/>
              <a:t>Constraints garantem a integridade das informações, evitando erros e inconsistências no banco de dados.</a:t>
            </a:r>
          </a:p>
          <a:p>
            <a:r>
              <a:rPr lang="pt-BR"/>
              <a:t>Sucesso em Aplicações de Dados</a:t>
            </a:r>
          </a:p>
          <a:p>
            <a:pPr lvl="1"/>
            <a:r>
              <a:rPr lang="pt-BR"/>
              <a:t>A correta utilização dessas ferramentas é essencial para o funcionamento eficiente de aplicações baseadas em dados.</a:t>
            </a:r>
          </a:p>
        </p:txBody>
      </p:sp>
    </p:spTree>
    <p:extLst>
      <p:ext uri="{BB962C8B-B14F-4D97-AF65-F5344CB8AC3E}">
        <p14:creationId xmlns:p14="http://schemas.microsoft.com/office/powerpoint/2010/main" val="3459487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1ED0CC-67C3-1823-3014-901CB7F05E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Visão geral dos tipos de dados em bancos de dados</a:t>
            </a:r>
          </a:p>
        </p:txBody>
      </p:sp>
    </p:spTree>
    <p:extLst>
      <p:ext uri="{BB962C8B-B14F-4D97-AF65-F5344CB8AC3E}">
        <p14:creationId xmlns:p14="http://schemas.microsoft.com/office/powerpoint/2010/main" val="1476498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6B9BA7-86BF-363A-9CA5-7B4E3F78F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Conceito e importância dos tipos de dados</a:t>
            </a:r>
          </a:p>
        </p:txBody>
      </p:sp>
      <p:pic>
        <p:nvPicPr>
          <p:cNvPr id="5" name="Espaço Reservado para Conteúdo 4" descr="Conceito de rede de cadeia de blocos de criptomoeda">
            <a:extLst>
              <a:ext uri="{FF2B5EF4-FFF2-40B4-BE49-F238E27FC236}">
                <a16:creationId xmlns:a16="http://schemas.microsoft.com/office/drawing/2014/main" id="{4A3BA5F3-15FB-4F9D-BEDD-E7490D71609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38200" y="2545234"/>
            <a:ext cx="5181600" cy="2912119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AAE7A20-369F-CA46-4A0E-5C2E82765239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>
            <a:normAutofit fontScale="92500" lnSpcReduction="10000"/>
          </a:bodyPr>
          <a:lstStyle/>
          <a:p>
            <a:r>
              <a:rPr lang="pt-BR"/>
              <a:t>Definição de Tipos de Dados</a:t>
            </a:r>
          </a:p>
          <a:p>
            <a:pPr lvl="1"/>
            <a:r>
              <a:rPr lang="pt-BR"/>
              <a:t>Tipos de dados determinam o formato e a natureza dos dados que podem ser armazenados em tabelas de banco de dados.</a:t>
            </a:r>
          </a:p>
          <a:p>
            <a:r>
              <a:rPr lang="pt-BR"/>
              <a:t>Importância para Integridade</a:t>
            </a:r>
          </a:p>
          <a:p>
            <a:pPr lvl="1"/>
            <a:r>
              <a:rPr lang="pt-BR"/>
              <a:t>Utilizar tipos de dados corretos assegura a integridade dos dados evitando erros e inconsistências.</a:t>
            </a:r>
          </a:p>
          <a:p>
            <a:r>
              <a:rPr lang="pt-BR"/>
              <a:t>Impacto no Desempenho</a:t>
            </a:r>
          </a:p>
          <a:p>
            <a:pPr lvl="1"/>
            <a:r>
              <a:rPr lang="pt-BR"/>
              <a:t>Tipos de dados influenciam a eficiência e a otimização das consultas em bancos de dados.</a:t>
            </a:r>
          </a:p>
        </p:txBody>
      </p:sp>
    </p:spTree>
    <p:extLst>
      <p:ext uri="{BB962C8B-B14F-4D97-AF65-F5344CB8AC3E}">
        <p14:creationId xmlns:p14="http://schemas.microsoft.com/office/powerpoint/2010/main" val="2260294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80B384-8AAD-02E5-49CA-4CBBBBC93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Padronização e portabilidade entre sistemas de banco de dados</a:t>
            </a:r>
          </a:p>
        </p:txBody>
      </p:sp>
      <p:pic>
        <p:nvPicPr>
          <p:cNvPr id="5" name="Espaço Reservado para Conteúdo 4" descr="Servidor 3D com seta - Base de dados">
            <a:extLst>
              <a:ext uri="{FF2B5EF4-FFF2-40B4-BE49-F238E27FC236}">
                <a16:creationId xmlns:a16="http://schemas.microsoft.com/office/drawing/2014/main" id="{C6358D56-FD38-4559-8EA6-AB627419876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451295" y="1825625"/>
            <a:ext cx="3955410" cy="4351338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096F946-D642-1498-628D-E989750BEA04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>
            <a:normAutofit fontScale="92500"/>
          </a:bodyPr>
          <a:lstStyle/>
          <a:p>
            <a:r>
              <a:rPr lang="pt-BR"/>
              <a:t>Padronização Básica de SGBDs</a:t>
            </a:r>
          </a:p>
          <a:p>
            <a:pPr lvl="1"/>
            <a:r>
              <a:rPr lang="pt-BR"/>
              <a:t>A padronização básica nos sistemas de banco de dados garante compatibilidade entre diferentes plataformas e tecnologias.</a:t>
            </a:r>
          </a:p>
          <a:p>
            <a:r>
              <a:rPr lang="pt-BR"/>
              <a:t>Facilidade na Migração de Dados</a:t>
            </a:r>
          </a:p>
          <a:p>
            <a:pPr lvl="1"/>
            <a:r>
              <a:rPr lang="pt-BR"/>
              <a:t>A compatibilidade entre SGBDs facilita a migração de dados e aplicações entre diferentes sistemas sem grandes dificuldades.</a:t>
            </a:r>
          </a:p>
        </p:txBody>
      </p:sp>
    </p:spTree>
    <p:extLst>
      <p:ext uri="{BB962C8B-B14F-4D97-AF65-F5344CB8AC3E}">
        <p14:creationId xmlns:p14="http://schemas.microsoft.com/office/powerpoint/2010/main" val="3081510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509497-5EDE-5EBE-78D3-AC0A271E19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/>
              <a:t>Comparação detalhada entre tipos de dados: numéricos, texto, data e binários</a:t>
            </a:r>
          </a:p>
        </p:txBody>
      </p:sp>
    </p:spTree>
    <p:extLst>
      <p:ext uri="{BB962C8B-B14F-4D97-AF65-F5344CB8AC3E}">
        <p14:creationId xmlns:p14="http://schemas.microsoft.com/office/powerpoint/2010/main" val="1627055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1CD715-1B81-4FAA-1221-4BD4A8BA1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Tipos numéricos: inteiros, decimais e precisão</a:t>
            </a:r>
          </a:p>
        </p:txBody>
      </p:sp>
      <p:graphicFrame>
        <p:nvGraphicFramePr>
          <p:cNvPr id="4" name="Espaço Reservado para Conteúdo 4">
            <a:extLst>
              <a:ext uri="{FF2B5EF4-FFF2-40B4-BE49-F238E27FC236}">
                <a16:creationId xmlns:a16="http://schemas.microsoft.com/office/drawing/2014/main" id="{D07286D9-DF59-4A58-81D1-738F6E8BA5E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VisualTitledTextBox"/>
                  </p202:designTagLst>
                </p202:designPr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911521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F397E3-C025-1DCB-4A16-22A2B228D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Tipos de texto: CHAR, VARCHAR e TEXT</a:t>
            </a:r>
          </a:p>
        </p:txBody>
      </p:sp>
      <p:pic>
        <p:nvPicPr>
          <p:cNvPr id="5" name="Espaço Reservado para Conteúdo 4" descr="Tecnologia de internet de big data">
            <a:extLst>
              <a:ext uri="{FF2B5EF4-FFF2-40B4-BE49-F238E27FC236}">
                <a16:creationId xmlns:a16="http://schemas.microsoft.com/office/drawing/2014/main" id="{E8647DDF-DE9E-402A-A049-158CD2DE1AB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253331" y="1825625"/>
            <a:ext cx="4351338" cy="4351338"/>
          </a:xfrm>
        </p:spPr>
      </p:pic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FCDD618-56D1-EAAE-40E9-98E86C98C6A4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/>
              <a:t>Tipo CHAR</a:t>
            </a:r>
          </a:p>
          <a:p>
            <a:pPr lvl="1"/>
            <a:r>
              <a:rPr lang="pt-BR"/>
              <a:t>CHAR tem tamanho fixo, ideal para armazenar dados com comprimento constante e eficiente em armazenamento.</a:t>
            </a:r>
          </a:p>
          <a:p>
            <a:r>
              <a:rPr lang="pt-BR"/>
              <a:t>Tipo VARCHAR</a:t>
            </a:r>
          </a:p>
          <a:p>
            <a:pPr lvl="1"/>
            <a:r>
              <a:rPr lang="pt-BR"/>
              <a:t>VARCHAR possui tamanho variável, armazenando texto com diferentes comprimentos de forma flexível e eficiente.</a:t>
            </a:r>
          </a:p>
          <a:p>
            <a:r>
              <a:rPr lang="pt-BR"/>
              <a:t>Tipo TEXT</a:t>
            </a:r>
          </a:p>
          <a:p>
            <a:pPr lvl="1"/>
            <a:r>
              <a:rPr lang="pt-BR"/>
              <a:t>TEXT é usado para grandes volumes de texto, adequado para armazenar documentos ou conteúdos extensos.</a:t>
            </a:r>
          </a:p>
        </p:txBody>
      </p:sp>
    </p:spTree>
    <p:extLst>
      <p:ext uri="{BB962C8B-B14F-4D97-AF65-F5344CB8AC3E}">
        <p14:creationId xmlns:p14="http://schemas.microsoft.com/office/powerpoint/2010/main" val="1258378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FFA31B-D612-361E-8A8E-3C73488CB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Tipos de data e hora: DATE, TIME, DATETIME, TIMESTAMP</a:t>
            </a:r>
          </a:p>
        </p:txBody>
      </p:sp>
      <p:graphicFrame>
        <p:nvGraphicFramePr>
          <p:cNvPr id="4" name="Espaço Reservado para Conteúdo 4">
            <a:extLst>
              <a:ext uri="{FF2B5EF4-FFF2-40B4-BE49-F238E27FC236}">
                <a16:creationId xmlns:a16="http://schemas.microsoft.com/office/drawing/2014/main" id="{53DDD4AB-1CFD-489D-81F2-8719613010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VisualTitledTextBox"/>
                  </p202:designTagLst>
                </p202:designPr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8368307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688E9BA34C6C148AF6DC72DE0F2893F" ma:contentTypeVersion="10" ma:contentTypeDescription="Crie um novo documento." ma:contentTypeScope="" ma:versionID="3f4b864579bd6868193f8839407e4f70">
  <xsd:schema xmlns:xsd="http://www.w3.org/2001/XMLSchema" xmlns:xs="http://www.w3.org/2001/XMLSchema" xmlns:p="http://schemas.microsoft.com/office/2006/metadata/properties" xmlns:ns2="178e488a-6f9a-442f-ae29-977423c03411" xmlns:ns3="43a6ea59-dd05-4406-8a86-c4b3dddac9f0" targetNamespace="http://schemas.microsoft.com/office/2006/metadata/properties" ma:root="true" ma:fieldsID="96cfe05585e83f2cf00ad0d9d2ba68cd" ns2:_="" ns3:_="">
    <xsd:import namespace="178e488a-6f9a-442f-ae29-977423c03411"/>
    <xsd:import namespace="43a6ea59-dd05-4406-8a86-c4b3dddac9f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8e488a-6f9a-442f-ae29-977423c0341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5" nillable="true" ma:taxonomy="true" ma:internalName="lcf76f155ced4ddcb4097134ff3c332f" ma:taxonomyFieldName="MediaServiceImageTags" ma:displayName="Marcações de imagem" ma:readOnly="false" ma:fieldId="{5cf76f15-5ced-4ddc-b409-7134ff3c332f}" ma:taxonomyMulti="true" ma:sspId="8bee0d7d-e0dd-4976-8ad4-cb0783d2a53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a6ea59-dd05-4406-8a86-c4b3dddac9f0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480fa06d-068f-4ba2-a608-44dc22705d1e}" ma:internalName="TaxCatchAll" ma:showField="CatchAllData" ma:web="43a6ea59-dd05-4406-8a86-c4b3dddac9f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78e488a-6f9a-442f-ae29-977423c03411">
      <Terms xmlns="http://schemas.microsoft.com/office/infopath/2007/PartnerControls"/>
    </lcf76f155ced4ddcb4097134ff3c332f>
    <TaxCatchAll xmlns="43a6ea59-dd05-4406-8a86-c4b3dddac9f0" xsi:nil="true"/>
  </documentManagement>
</p:properties>
</file>

<file path=customXml/itemProps1.xml><?xml version="1.0" encoding="utf-8"?>
<ds:datastoreItem xmlns:ds="http://schemas.openxmlformats.org/officeDocument/2006/customXml" ds:itemID="{1465988D-3191-4838-88E6-96CCDF24A433}"/>
</file>

<file path=customXml/itemProps2.xml><?xml version="1.0" encoding="utf-8"?>
<ds:datastoreItem xmlns:ds="http://schemas.openxmlformats.org/officeDocument/2006/customXml" ds:itemID="{DD0A9D4A-49F6-4215-817A-ECF032847B17}"/>
</file>

<file path=customXml/itemProps3.xml><?xml version="1.0" encoding="utf-8"?>
<ds:datastoreItem xmlns:ds="http://schemas.openxmlformats.org/officeDocument/2006/customXml" ds:itemID="{07342522-47C7-447D-BAFD-D0CCE91BE001}"/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2266</Words>
  <Application>Microsoft Office PowerPoint</Application>
  <PresentationFormat>Widescreen</PresentationFormat>
  <Paragraphs>179</Paragraphs>
  <Slides>25</Slides>
  <Notes>25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29" baseType="lpstr">
      <vt:lpstr>Aptos</vt:lpstr>
      <vt:lpstr>Aptos Display</vt:lpstr>
      <vt:lpstr>Arial</vt:lpstr>
      <vt:lpstr>Tema do Office</vt:lpstr>
      <vt:lpstr>Explorando Tipos de Dados e Constraints em Bancos de Dados Relacionais</vt:lpstr>
      <vt:lpstr>Principais Tópicos da Apresentação</vt:lpstr>
      <vt:lpstr>Visão geral dos tipos de dados em bancos de dados</vt:lpstr>
      <vt:lpstr>Conceito e importância dos tipos de dados</vt:lpstr>
      <vt:lpstr>Padronização e portabilidade entre sistemas de banco de dados</vt:lpstr>
      <vt:lpstr>Comparação detalhada entre tipos de dados: numéricos, texto, data e binários</vt:lpstr>
      <vt:lpstr>Tipos numéricos: inteiros, decimais e precisão</vt:lpstr>
      <vt:lpstr>Tipos de texto: CHAR, VARCHAR e TEXT</vt:lpstr>
      <vt:lpstr>Tipos de data e hora: DATE, TIME, DATETIME, TIMESTAMP</vt:lpstr>
      <vt:lpstr>Tipos binários: BINARY, VARBINARY e BLOB</vt:lpstr>
      <vt:lpstr>Uso avançado de tipos especiais: ENUM, SET e JSON</vt:lpstr>
      <vt:lpstr>Quando e como utilizar ENUM para valores pré-definidos</vt:lpstr>
      <vt:lpstr>Aplicações práticas do tipo SET em múltiplas escolhas</vt:lpstr>
      <vt:lpstr>Armazenamento e manipulação de dados estruturados com JSON</vt:lpstr>
      <vt:lpstr>Principais constraints para integridade e regras de dados</vt:lpstr>
      <vt:lpstr>Constraint UNIQUE: garantia de valores exclusivos</vt:lpstr>
      <vt:lpstr>Constraint DEFAULT: definição de valores padrão</vt:lpstr>
      <vt:lpstr>Constraint CHECK: validação de regras personalizadas</vt:lpstr>
      <vt:lpstr>Constraint NOT NULL: obrigatoriedade de preenchimento</vt:lpstr>
      <vt:lpstr>AUTO_INCREMENT: geração automática de valores sequenciais</vt:lpstr>
      <vt:lpstr>Boas práticas e exemplos avançados com tipos de dados e constraints</vt:lpstr>
      <vt:lpstr>Combinações eficientes de tipos de dados e constraints</vt:lpstr>
      <vt:lpstr>Exemplos práticos de modelagem avançada de tabelas</vt:lpstr>
      <vt:lpstr>Impacto na performance e manutenção dos bancos de dados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celso luis caldeira</dc:creator>
  <cp:lastModifiedBy>celso luis caldeira</cp:lastModifiedBy>
  <cp:revision>1</cp:revision>
  <dcterms:created xsi:type="dcterms:W3CDTF">2025-08-01T14:04:00Z</dcterms:created>
  <dcterms:modified xsi:type="dcterms:W3CDTF">2025-08-01T14:35:51Z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0x0101003688E9BA34C6C148AF6DC72DE0F2893F</vt:lpwstr>
  </property>
</Properties>
</file>

<file path=docProps/thumbnail.jpeg>
</file>